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panose="020B0604020202020204" charset="0"/>
      <p:regular r:id="rId18"/>
    </p:embeddedFont>
    <p:embeddedFont>
      <p:font typeface="Arimo Bold" panose="020B0604020202020204" charset="0"/>
      <p:regular r:id="rId19"/>
    </p:embeddedFont>
    <p:embeddedFont>
      <p:font typeface="Cy Grotesk Wide" panose="020B0604020202020204" charset="0"/>
      <p:regular r:id="rId20"/>
    </p:embeddedFont>
    <p:embeddedFont>
      <p:font typeface="Cy Grotesk Wid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TextBox 2"/>
          <p:cNvSpPr txBox="1"/>
          <p:nvPr/>
        </p:nvSpPr>
        <p:spPr>
          <a:xfrm>
            <a:off x="485671" y="7648126"/>
            <a:ext cx="7946800" cy="840867"/>
          </a:xfrm>
          <a:prstGeom prst="rect">
            <a:avLst/>
          </a:prstGeom>
        </p:spPr>
        <p:txBody>
          <a:bodyPr lIns="0" tIns="0" rIns="0" bIns="0" rtlCol="0" anchor="t">
            <a:spAutoFit/>
          </a:bodyPr>
          <a:lstStyle/>
          <a:p>
            <a:pPr algn="l">
              <a:lnSpc>
                <a:spcPts val="2214"/>
              </a:lnSpc>
            </a:pPr>
            <a:r>
              <a:rPr lang="en-US" sz="1800" spc="459">
                <a:solidFill>
                  <a:srgbClr val="151912"/>
                </a:solidFill>
                <a:latin typeface="Cy Grotesk Wide"/>
                <a:ea typeface="Cy Grotesk Wide"/>
                <a:cs typeface="Cy Grotesk Wide"/>
                <a:sym typeface="Cy Grotesk Wide"/>
              </a:rPr>
              <a:t>• MARTIN GUSTAVO ACOSTA ROMERO</a:t>
            </a:r>
          </a:p>
          <a:p>
            <a:pPr algn="l">
              <a:lnSpc>
                <a:spcPts val="2214"/>
              </a:lnSpc>
            </a:pPr>
            <a:r>
              <a:rPr lang="en-US" sz="1800" spc="459">
                <a:solidFill>
                  <a:srgbClr val="151912"/>
                </a:solidFill>
                <a:latin typeface="Cy Grotesk Wide"/>
                <a:ea typeface="Cy Grotesk Wide"/>
                <a:cs typeface="Cy Grotesk Wide"/>
                <a:sym typeface="Cy Grotesk Wide"/>
              </a:rPr>
              <a:t>• Raziel De Jesús Rodríguez Pérez</a:t>
            </a:r>
          </a:p>
          <a:p>
            <a:pPr algn="l">
              <a:lnSpc>
                <a:spcPts val="2214"/>
              </a:lnSpc>
            </a:pPr>
            <a:endParaRPr lang="en-US" sz="1800" spc="459">
              <a:solidFill>
                <a:srgbClr val="151912"/>
              </a:solidFill>
              <a:latin typeface="Cy Grotesk Wide"/>
              <a:ea typeface="Cy Grotesk Wide"/>
              <a:cs typeface="Cy Grotesk Wide"/>
              <a:sym typeface="Cy Grotesk Wide"/>
            </a:endParaRPr>
          </a:p>
        </p:txBody>
      </p:sp>
      <p:grpSp>
        <p:nvGrpSpPr>
          <p:cNvPr id="3" name="Group 3"/>
          <p:cNvGrpSpPr/>
          <p:nvPr/>
        </p:nvGrpSpPr>
        <p:grpSpPr>
          <a:xfrm>
            <a:off x="8176688" y="86411"/>
            <a:ext cx="10111312" cy="10114179"/>
            <a:chOff x="0" y="0"/>
            <a:chExt cx="4479290" cy="4480560"/>
          </a:xfrm>
        </p:grpSpPr>
        <p:sp>
          <p:nvSpPr>
            <p:cNvPr id="4" name="Freeform 4"/>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5" name="AutoShape 5"/>
          <p:cNvSpPr/>
          <p:nvPr/>
        </p:nvSpPr>
        <p:spPr>
          <a:xfrm>
            <a:off x="0" y="6943606"/>
            <a:ext cx="6492240" cy="0"/>
          </a:xfrm>
          <a:prstGeom prst="line">
            <a:avLst/>
          </a:prstGeom>
          <a:ln w="38100" cap="flat">
            <a:solidFill>
              <a:srgbClr val="000000"/>
            </a:solidFill>
            <a:prstDash val="solid"/>
            <a:headEnd type="none" w="sm" len="sm"/>
            <a:tailEnd type="none" w="sm" len="sm"/>
          </a:ln>
        </p:spPr>
        <p:txBody>
          <a:bodyPr/>
          <a:lstStyle/>
          <a:p>
            <a:endParaRPr lang="es-MX"/>
          </a:p>
        </p:txBody>
      </p:sp>
      <p:sp>
        <p:nvSpPr>
          <p:cNvPr id="6" name="TextBox 6"/>
          <p:cNvSpPr txBox="1"/>
          <p:nvPr/>
        </p:nvSpPr>
        <p:spPr>
          <a:xfrm>
            <a:off x="1028700" y="2152558"/>
            <a:ext cx="6860742" cy="3694557"/>
          </a:xfrm>
          <a:prstGeom prst="rect">
            <a:avLst/>
          </a:prstGeom>
        </p:spPr>
        <p:txBody>
          <a:bodyPr lIns="0" tIns="0" rIns="0" bIns="0" rtlCol="0" anchor="t">
            <a:spAutoFit/>
          </a:bodyPr>
          <a:lstStyle/>
          <a:p>
            <a:pPr algn="l">
              <a:lnSpc>
                <a:spcPts val="9848"/>
              </a:lnSpc>
            </a:pPr>
            <a:r>
              <a:rPr lang="en-US" sz="6699" b="1">
                <a:solidFill>
                  <a:srgbClr val="151912"/>
                </a:solidFill>
                <a:latin typeface="Cy Grotesk Wide Bold"/>
                <a:ea typeface="Cy Grotesk Wide Bold"/>
                <a:cs typeface="Cy Grotesk Wide Bold"/>
                <a:sym typeface="Cy Grotesk Wide Bold"/>
              </a:rPr>
              <a:t>UVS Express Distribución y Logística</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510010" y="-495415"/>
            <a:ext cx="10111312" cy="10114179"/>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Freeform 4"/>
          <p:cNvSpPr/>
          <p:nvPr/>
        </p:nvSpPr>
        <p:spPr>
          <a:xfrm>
            <a:off x="1028700" y="3882246"/>
            <a:ext cx="7291271" cy="6115554"/>
          </a:xfrm>
          <a:custGeom>
            <a:avLst/>
            <a:gdLst/>
            <a:ahLst/>
            <a:cxnLst/>
            <a:rect l="l" t="t" r="r" b="b"/>
            <a:pathLst>
              <a:path w="7291271" h="6115554">
                <a:moveTo>
                  <a:pt x="0" y="0"/>
                </a:moveTo>
                <a:lnTo>
                  <a:pt x="7291271" y="0"/>
                </a:lnTo>
                <a:lnTo>
                  <a:pt x="7291271" y="6115554"/>
                </a:lnTo>
                <a:lnTo>
                  <a:pt x="0" y="6115554"/>
                </a:lnTo>
                <a:lnTo>
                  <a:pt x="0" y="0"/>
                </a:lnTo>
                <a:close/>
              </a:path>
            </a:pathLst>
          </a:custGeom>
          <a:blipFill>
            <a:blip r:embed="rId3"/>
            <a:stretch>
              <a:fillRect/>
            </a:stretch>
          </a:blipFill>
        </p:spPr>
        <p:txBody>
          <a:bodyPr/>
          <a:lstStyle/>
          <a:p>
            <a:endParaRPr lang="es-MX"/>
          </a:p>
        </p:txBody>
      </p:sp>
      <p:sp>
        <p:nvSpPr>
          <p:cNvPr id="5" name="Freeform 5"/>
          <p:cNvSpPr/>
          <p:nvPr/>
        </p:nvSpPr>
        <p:spPr>
          <a:xfrm>
            <a:off x="8583035" y="5897008"/>
            <a:ext cx="2560277" cy="956001"/>
          </a:xfrm>
          <a:custGeom>
            <a:avLst/>
            <a:gdLst/>
            <a:ahLst/>
            <a:cxnLst/>
            <a:rect l="l" t="t" r="r" b="b"/>
            <a:pathLst>
              <a:path w="2560277" h="956001">
                <a:moveTo>
                  <a:pt x="0" y="0"/>
                </a:moveTo>
                <a:lnTo>
                  <a:pt x="2560277" y="0"/>
                </a:lnTo>
                <a:lnTo>
                  <a:pt x="2560277" y="956001"/>
                </a:lnTo>
                <a:lnTo>
                  <a:pt x="0" y="956001"/>
                </a:lnTo>
                <a:lnTo>
                  <a:pt x="0" y="0"/>
                </a:lnTo>
                <a:close/>
              </a:path>
            </a:pathLst>
          </a:custGeom>
          <a:blipFill>
            <a:blip r:embed="rId4"/>
            <a:stretch>
              <a:fillRect/>
            </a:stretch>
          </a:blipFill>
        </p:spPr>
        <p:txBody>
          <a:bodyPr/>
          <a:lstStyle/>
          <a:p>
            <a:endParaRPr lang="es-MX"/>
          </a:p>
        </p:txBody>
      </p:sp>
      <p:sp>
        <p:nvSpPr>
          <p:cNvPr id="6" name="Freeform 6"/>
          <p:cNvSpPr/>
          <p:nvPr/>
        </p:nvSpPr>
        <p:spPr>
          <a:xfrm>
            <a:off x="8583035" y="6524659"/>
            <a:ext cx="2560277" cy="1032645"/>
          </a:xfrm>
          <a:custGeom>
            <a:avLst/>
            <a:gdLst/>
            <a:ahLst/>
            <a:cxnLst/>
            <a:rect l="l" t="t" r="r" b="b"/>
            <a:pathLst>
              <a:path w="2560277" h="1032645">
                <a:moveTo>
                  <a:pt x="0" y="0"/>
                </a:moveTo>
                <a:lnTo>
                  <a:pt x="2560277" y="0"/>
                </a:lnTo>
                <a:lnTo>
                  <a:pt x="2560277" y="1032645"/>
                </a:lnTo>
                <a:lnTo>
                  <a:pt x="0" y="1032645"/>
                </a:lnTo>
                <a:lnTo>
                  <a:pt x="0" y="0"/>
                </a:lnTo>
                <a:close/>
              </a:path>
            </a:pathLst>
          </a:custGeom>
          <a:blipFill>
            <a:blip r:embed="rId5"/>
            <a:stretch>
              <a:fillRect/>
            </a:stretch>
          </a:blipFill>
        </p:spPr>
        <p:txBody>
          <a:bodyPr/>
          <a:lstStyle/>
          <a:p>
            <a:endParaRPr lang="es-MX"/>
          </a:p>
        </p:txBody>
      </p:sp>
      <p:sp>
        <p:nvSpPr>
          <p:cNvPr id="7" name="Freeform 7"/>
          <p:cNvSpPr/>
          <p:nvPr/>
        </p:nvSpPr>
        <p:spPr>
          <a:xfrm>
            <a:off x="8527015" y="7193450"/>
            <a:ext cx="2672316" cy="1218492"/>
          </a:xfrm>
          <a:custGeom>
            <a:avLst/>
            <a:gdLst/>
            <a:ahLst/>
            <a:cxnLst/>
            <a:rect l="l" t="t" r="r" b="b"/>
            <a:pathLst>
              <a:path w="2672316" h="1218492">
                <a:moveTo>
                  <a:pt x="0" y="0"/>
                </a:moveTo>
                <a:lnTo>
                  <a:pt x="2672316" y="0"/>
                </a:lnTo>
                <a:lnTo>
                  <a:pt x="2672316" y="1218492"/>
                </a:lnTo>
                <a:lnTo>
                  <a:pt x="0" y="1218492"/>
                </a:lnTo>
                <a:lnTo>
                  <a:pt x="0" y="0"/>
                </a:lnTo>
                <a:close/>
              </a:path>
            </a:pathLst>
          </a:custGeom>
          <a:blipFill>
            <a:blip r:embed="rId6"/>
            <a:stretch>
              <a:fillRect/>
            </a:stretch>
          </a:blipFill>
        </p:spPr>
        <p:txBody>
          <a:bodyPr/>
          <a:lstStyle/>
          <a:p>
            <a:endParaRPr lang="es-MX"/>
          </a:p>
        </p:txBody>
      </p:sp>
      <p:sp>
        <p:nvSpPr>
          <p:cNvPr id="8" name="Freeform 8"/>
          <p:cNvSpPr/>
          <p:nvPr/>
        </p:nvSpPr>
        <p:spPr>
          <a:xfrm>
            <a:off x="8527015" y="7995454"/>
            <a:ext cx="2672316" cy="1272783"/>
          </a:xfrm>
          <a:custGeom>
            <a:avLst/>
            <a:gdLst/>
            <a:ahLst/>
            <a:cxnLst/>
            <a:rect l="l" t="t" r="r" b="b"/>
            <a:pathLst>
              <a:path w="2672316" h="1272783">
                <a:moveTo>
                  <a:pt x="0" y="0"/>
                </a:moveTo>
                <a:lnTo>
                  <a:pt x="2672316" y="0"/>
                </a:lnTo>
                <a:lnTo>
                  <a:pt x="2672316" y="1272783"/>
                </a:lnTo>
                <a:lnTo>
                  <a:pt x="0" y="1272783"/>
                </a:lnTo>
                <a:lnTo>
                  <a:pt x="0" y="0"/>
                </a:lnTo>
                <a:close/>
              </a:path>
            </a:pathLst>
          </a:custGeom>
          <a:blipFill>
            <a:blip r:embed="rId7"/>
            <a:stretch>
              <a:fillRect/>
            </a:stretch>
          </a:blipFill>
        </p:spPr>
        <p:txBody>
          <a:bodyPr/>
          <a:lstStyle/>
          <a:p>
            <a:endParaRPr lang="es-MX"/>
          </a:p>
        </p:txBody>
      </p:sp>
      <p:sp>
        <p:nvSpPr>
          <p:cNvPr id="9" name="Freeform 9"/>
          <p:cNvSpPr/>
          <p:nvPr/>
        </p:nvSpPr>
        <p:spPr>
          <a:xfrm>
            <a:off x="8527015" y="8850092"/>
            <a:ext cx="2672316" cy="1258172"/>
          </a:xfrm>
          <a:custGeom>
            <a:avLst/>
            <a:gdLst/>
            <a:ahLst/>
            <a:cxnLst/>
            <a:rect l="l" t="t" r="r" b="b"/>
            <a:pathLst>
              <a:path w="2672316" h="1258172">
                <a:moveTo>
                  <a:pt x="0" y="0"/>
                </a:moveTo>
                <a:lnTo>
                  <a:pt x="2672316" y="0"/>
                </a:lnTo>
                <a:lnTo>
                  <a:pt x="2672316" y="1258172"/>
                </a:lnTo>
                <a:lnTo>
                  <a:pt x="0" y="1258172"/>
                </a:lnTo>
                <a:lnTo>
                  <a:pt x="0" y="0"/>
                </a:lnTo>
                <a:close/>
              </a:path>
            </a:pathLst>
          </a:custGeom>
          <a:blipFill>
            <a:blip r:embed="rId8"/>
            <a:stretch>
              <a:fillRect/>
            </a:stretch>
          </a:blipFill>
        </p:spPr>
        <p:txBody>
          <a:bodyPr/>
          <a:lstStyle/>
          <a:p>
            <a:endParaRPr lang="es-MX"/>
          </a:p>
        </p:txBody>
      </p:sp>
      <p:sp>
        <p:nvSpPr>
          <p:cNvPr id="10" name="Freeform 10"/>
          <p:cNvSpPr/>
          <p:nvPr/>
        </p:nvSpPr>
        <p:spPr>
          <a:xfrm>
            <a:off x="11113933" y="5897008"/>
            <a:ext cx="2117458" cy="956001"/>
          </a:xfrm>
          <a:custGeom>
            <a:avLst/>
            <a:gdLst/>
            <a:ahLst/>
            <a:cxnLst/>
            <a:rect l="l" t="t" r="r" b="b"/>
            <a:pathLst>
              <a:path w="2117458" h="956001">
                <a:moveTo>
                  <a:pt x="0" y="0"/>
                </a:moveTo>
                <a:lnTo>
                  <a:pt x="2117458" y="0"/>
                </a:lnTo>
                <a:lnTo>
                  <a:pt x="2117458" y="956001"/>
                </a:lnTo>
                <a:lnTo>
                  <a:pt x="0" y="956001"/>
                </a:lnTo>
                <a:lnTo>
                  <a:pt x="0" y="0"/>
                </a:lnTo>
                <a:close/>
              </a:path>
            </a:pathLst>
          </a:custGeom>
          <a:blipFill>
            <a:blip r:embed="rId9"/>
            <a:stretch>
              <a:fillRect/>
            </a:stretch>
          </a:blipFill>
        </p:spPr>
        <p:txBody>
          <a:bodyPr/>
          <a:lstStyle/>
          <a:p>
            <a:endParaRPr lang="es-MX"/>
          </a:p>
        </p:txBody>
      </p:sp>
      <p:sp>
        <p:nvSpPr>
          <p:cNvPr id="11" name="Freeform 11"/>
          <p:cNvSpPr/>
          <p:nvPr/>
        </p:nvSpPr>
        <p:spPr>
          <a:xfrm>
            <a:off x="11383164" y="7527630"/>
            <a:ext cx="4670868" cy="2208432"/>
          </a:xfrm>
          <a:custGeom>
            <a:avLst/>
            <a:gdLst/>
            <a:ahLst/>
            <a:cxnLst/>
            <a:rect l="l" t="t" r="r" b="b"/>
            <a:pathLst>
              <a:path w="4670868" h="2208432">
                <a:moveTo>
                  <a:pt x="0" y="0"/>
                </a:moveTo>
                <a:lnTo>
                  <a:pt x="4670869" y="0"/>
                </a:lnTo>
                <a:lnTo>
                  <a:pt x="4670869" y="2208432"/>
                </a:lnTo>
                <a:lnTo>
                  <a:pt x="0" y="2208432"/>
                </a:lnTo>
                <a:lnTo>
                  <a:pt x="0" y="0"/>
                </a:lnTo>
                <a:close/>
              </a:path>
            </a:pathLst>
          </a:custGeom>
          <a:blipFill>
            <a:blip r:embed="rId10"/>
            <a:stretch>
              <a:fillRect/>
            </a:stretch>
          </a:blipFill>
        </p:spPr>
        <p:txBody>
          <a:bodyPr/>
          <a:lstStyle/>
          <a:p>
            <a:endParaRPr lang="es-MX"/>
          </a:p>
        </p:txBody>
      </p:sp>
      <p:sp>
        <p:nvSpPr>
          <p:cNvPr id="12" name="TextBox 12"/>
          <p:cNvSpPr txBox="1"/>
          <p:nvPr/>
        </p:nvSpPr>
        <p:spPr>
          <a:xfrm>
            <a:off x="1028700" y="204471"/>
            <a:ext cx="8429279" cy="3506469"/>
          </a:xfrm>
          <a:prstGeom prst="rect">
            <a:avLst/>
          </a:prstGeom>
        </p:spPr>
        <p:txBody>
          <a:bodyPr lIns="0" tIns="0" rIns="0" bIns="0" rtlCol="0" anchor="t">
            <a:spAutoFit/>
          </a:bodyPr>
          <a:lstStyle/>
          <a:p>
            <a:pPr algn="l">
              <a:lnSpc>
                <a:spcPts val="6889"/>
              </a:lnSpc>
            </a:pPr>
            <a:r>
              <a:rPr lang="en-US" sz="6499" b="1">
                <a:solidFill>
                  <a:srgbClr val="151912"/>
                </a:solidFill>
                <a:latin typeface="Cy Grotesk Wide Bold"/>
                <a:ea typeface="Cy Grotesk Wide Bold"/>
                <a:cs typeface="Cy Grotesk Wide Bold"/>
                <a:sym typeface="Cy Grotesk Wide Bold"/>
              </a:rPr>
              <a:t>Counting Sort – Ordenamiento por Volumen(No asignado)</a:t>
            </a:r>
          </a:p>
        </p:txBody>
      </p:sp>
      <p:sp>
        <p:nvSpPr>
          <p:cNvPr id="13" name="TextBox 13"/>
          <p:cNvSpPr txBox="1"/>
          <p:nvPr/>
        </p:nvSpPr>
        <p:spPr>
          <a:xfrm>
            <a:off x="10054011" y="228369"/>
            <a:ext cx="6354759" cy="5857874"/>
          </a:xfrm>
          <a:prstGeom prst="rect">
            <a:avLst/>
          </a:prstGeom>
        </p:spPr>
        <p:txBody>
          <a:bodyPr lIns="0" tIns="0" rIns="0" bIns="0" rtlCol="0" anchor="t">
            <a:spAutoFit/>
          </a:bodyPr>
          <a:lstStyle/>
          <a:p>
            <a:pPr algn="l">
              <a:lnSpc>
                <a:spcPts val="2100"/>
              </a:lnSpc>
            </a:pPr>
            <a:r>
              <a:rPr lang="en-US" sz="1500" b="1">
                <a:solidFill>
                  <a:srgbClr val="000000"/>
                </a:solidFill>
                <a:latin typeface="Cy Grotesk Wide Bold"/>
                <a:ea typeface="Cy Grotesk Wide Bold"/>
                <a:cs typeface="Cy Grotesk Wide Bold"/>
                <a:sym typeface="Cy Grotesk Wide Bold"/>
              </a:rPr>
              <a:t>Descripción:</a:t>
            </a:r>
          </a:p>
          <a:p>
            <a:pPr algn="just">
              <a:lnSpc>
                <a:spcPts val="2100"/>
              </a:lnSpc>
            </a:pPr>
            <a:r>
              <a:rPr lang="en-US" sz="1500">
                <a:solidFill>
                  <a:srgbClr val="000000"/>
                </a:solidFill>
                <a:latin typeface="Cy Grotesk Wide"/>
                <a:ea typeface="Cy Grotesk Wide"/>
                <a:cs typeface="Cy Grotesk Wide"/>
                <a:sym typeface="Cy Grotesk Wide"/>
              </a:rPr>
              <a:t> Esta implementación, utilizo el algoritmo CountingSort para ordenar los productos no asignados según su volumen total. Dado que el volumen puede tener decimales, lo multiplico por 100 para convertirlo a un número entero antes de procesarlo. Luego, se realiza el ordenamiento en 3 etapas principales:</a:t>
            </a:r>
          </a:p>
          <a:p>
            <a:pPr algn="just">
              <a:lnSpc>
                <a:spcPts val="2100"/>
              </a:lnSpc>
            </a:pPr>
            <a:endParaRPr lang="en-US" sz="1500">
              <a:solidFill>
                <a:srgbClr val="000000"/>
              </a:solidFill>
              <a:latin typeface="Cy Grotesk Wide"/>
              <a:ea typeface="Cy Grotesk Wide"/>
              <a:cs typeface="Cy Grotesk Wide"/>
              <a:sym typeface="Cy Grotesk Wide"/>
            </a:endParaRPr>
          </a:p>
          <a:p>
            <a:pPr marL="323856" lvl="1" indent="-161928" algn="l">
              <a:lnSpc>
                <a:spcPts val="2100"/>
              </a:lnSpc>
              <a:buFont typeface="Arial"/>
              <a:buChar char="•"/>
            </a:pPr>
            <a:r>
              <a:rPr lang="en-US" sz="1500">
                <a:solidFill>
                  <a:srgbClr val="000000"/>
                </a:solidFill>
                <a:latin typeface="Cy Grotesk Wide"/>
                <a:ea typeface="Cy Grotesk Wide"/>
                <a:cs typeface="Cy Grotesk Wide"/>
                <a:sym typeface="Cy Grotesk Wide"/>
              </a:rPr>
              <a:t>Se encuentra el volumen máximo (ya entero).</a:t>
            </a:r>
          </a:p>
          <a:p>
            <a:pPr marL="323856" lvl="1" indent="-161928" algn="l">
              <a:lnSpc>
                <a:spcPts val="2100"/>
              </a:lnSpc>
              <a:buFont typeface="Arial"/>
              <a:buChar char="•"/>
            </a:pPr>
            <a:r>
              <a:rPr lang="en-US" sz="1500">
                <a:solidFill>
                  <a:srgbClr val="000000"/>
                </a:solidFill>
                <a:latin typeface="Cy Grotesk Wide"/>
                <a:ea typeface="Cy Grotesk Wide"/>
                <a:cs typeface="Cy Grotesk Wide"/>
                <a:sym typeface="Cy Grotesk Wide"/>
              </a:rPr>
              <a:t>Se construye un arreglo count[] que almacena cuántas veces aparece cada volumen.</a:t>
            </a:r>
          </a:p>
          <a:p>
            <a:pPr marL="323856" lvl="1" indent="-161928" algn="l">
              <a:lnSpc>
                <a:spcPts val="2100"/>
              </a:lnSpc>
              <a:buFont typeface="Arial"/>
              <a:buChar char="•"/>
            </a:pPr>
            <a:r>
              <a:rPr lang="en-US" sz="1500">
                <a:solidFill>
                  <a:srgbClr val="000000"/>
                </a:solidFill>
                <a:latin typeface="Cy Grotesk Wide"/>
                <a:ea typeface="Cy Grotesk Wide"/>
                <a:cs typeface="Cy Grotesk Wide"/>
                <a:sym typeface="Cy Grotesk Wide"/>
              </a:rPr>
              <a:t>Se acumulan los conteos para saber la posición final de cada producto.</a:t>
            </a:r>
          </a:p>
          <a:p>
            <a:pPr marL="323856" lvl="1" indent="-161928" algn="l">
              <a:lnSpc>
                <a:spcPts val="2100"/>
              </a:lnSpc>
              <a:buFont typeface="Arial"/>
              <a:buChar char="•"/>
            </a:pPr>
            <a:r>
              <a:rPr lang="en-US" sz="1500">
                <a:solidFill>
                  <a:srgbClr val="000000"/>
                </a:solidFill>
                <a:latin typeface="Cy Grotesk Wide"/>
                <a:ea typeface="Cy Grotesk Wide"/>
                <a:cs typeface="Cy Grotesk Wide"/>
                <a:sym typeface="Cy Grotesk Wide"/>
              </a:rPr>
              <a:t>Finalmente, los productos se colocan ordenadamente en un nuevo arreglo salida[].</a:t>
            </a:r>
          </a:p>
          <a:p>
            <a:pPr algn="l">
              <a:lnSpc>
                <a:spcPts val="2100"/>
              </a:lnSpc>
            </a:pPr>
            <a:endParaRPr lang="en-US" sz="1500">
              <a:solidFill>
                <a:srgbClr val="000000"/>
              </a:solidFill>
              <a:latin typeface="Cy Grotesk Wide"/>
              <a:ea typeface="Cy Grotesk Wide"/>
              <a:cs typeface="Cy Grotesk Wide"/>
              <a:sym typeface="Cy Grotesk Wide"/>
            </a:endParaRPr>
          </a:p>
          <a:p>
            <a:pPr algn="l">
              <a:lnSpc>
                <a:spcPts val="2100"/>
              </a:lnSpc>
            </a:pPr>
            <a:r>
              <a:rPr lang="en-US" sz="1500" b="1">
                <a:solidFill>
                  <a:srgbClr val="000000"/>
                </a:solidFill>
                <a:latin typeface="Cy Grotesk Wide Bold"/>
                <a:ea typeface="Cy Grotesk Wide Bold"/>
                <a:cs typeface="Cy Grotesk Wide Bold"/>
                <a:sym typeface="Cy Grotesk Wide Bold"/>
              </a:rPr>
              <a:t>¿Por qué Counting Sort?</a:t>
            </a:r>
          </a:p>
          <a:p>
            <a:pPr algn="l">
              <a:lnSpc>
                <a:spcPts val="2100"/>
              </a:lnSpc>
            </a:pPr>
            <a:endParaRPr lang="en-US" sz="1500" b="1">
              <a:solidFill>
                <a:srgbClr val="000000"/>
              </a:solidFill>
              <a:latin typeface="Cy Grotesk Wide Bold"/>
              <a:ea typeface="Cy Grotesk Wide Bold"/>
              <a:cs typeface="Cy Grotesk Wide Bold"/>
              <a:sym typeface="Cy Grotesk Wide Bold"/>
            </a:endParaRPr>
          </a:p>
          <a:p>
            <a:pPr algn="l">
              <a:lnSpc>
                <a:spcPts val="2100"/>
              </a:lnSpc>
            </a:pPr>
            <a:r>
              <a:rPr lang="en-US" sz="1500">
                <a:solidFill>
                  <a:srgbClr val="000000"/>
                </a:solidFill>
                <a:latin typeface="Cy Grotesk Wide"/>
                <a:ea typeface="Cy Grotesk Wide"/>
                <a:cs typeface="Cy Grotesk Wide"/>
                <a:sym typeface="Cy Grotesk Wide"/>
              </a:rPr>
              <a:t> Elegimos Counting Sort porque el volumen de los productos está dentro de un rango limitado. Esto nos permite lograr un rendimiento lineal.</a:t>
            </a:r>
          </a:p>
          <a:p>
            <a:pPr marL="0" lvl="0" indent="0" algn="l">
              <a:lnSpc>
                <a:spcPts val="2100"/>
              </a:lnSpc>
              <a:spcBef>
                <a:spcPct val="0"/>
              </a:spcBef>
            </a:pPr>
            <a:endParaRPr lang="en-US" sz="1500">
              <a:solidFill>
                <a:srgbClr val="000000"/>
              </a:solidFill>
              <a:latin typeface="Cy Grotesk Wide"/>
              <a:ea typeface="Cy Grotesk Wide"/>
              <a:cs typeface="Cy Grotesk Wide"/>
              <a:sym typeface="Cy Grotesk Wide"/>
            </a:endParaRPr>
          </a:p>
        </p:txBody>
      </p:sp>
      <p:sp>
        <p:nvSpPr>
          <p:cNvPr id="14" name="TextBox 14"/>
          <p:cNvSpPr txBox="1"/>
          <p:nvPr/>
        </p:nvSpPr>
        <p:spPr>
          <a:xfrm>
            <a:off x="11199331" y="6797036"/>
            <a:ext cx="5038535" cy="424418"/>
          </a:xfrm>
          <a:prstGeom prst="rect">
            <a:avLst/>
          </a:prstGeom>
        </p:spPr>
        <p:txBody>
          <a:bodyPr lIns="0" tIns="0" rIns="0" bIns="0" rtlCol="0" anchor="t">
            <a:spAutoFit/>
          </a:bodyPr>
          <a:lstStyle/>
          <a:p>
            <a:pPr marL="0" lvl="0" indent="0" algn="l">
              <a:lnSpc>
                <a:spcPts val="1678"/>
              </a:lnSpc>
              <a:spcBef>
                <a:spcPct val="0"/>
              </a:spcBef>
            </a:pPr>
            <a:r>
              <a:rPr lang="en-US" sz="1198" u="none" strike="noStrike">
                <a:solidFill>
                  <a:srgbClr val="000000"/>
                </a:solidFill>
                <a:latin typeface="Cy Grotesk Wide"/>
                <a:ea typeface="Cy Grotesk Wide"/>
                <a:cs typeface="Cy Grotesk Wide"/>
                <a:sym typeface="Cy Grotesk Wide"/>
              </a:rPr>
              <a:t>T(n, k) = t0 + (n − 1)t1 + (k + 1)t2 + nt3 + kt4 + nt5 + nt6</a:t>
            </a:r>
          </a:p>
          <a:p>
            <a:pPr marL="0" lvl="0" indent="0" algn="l">
              <a:lnSpc>
                <a:spcPts val="1678"/>
              </a:lnSpc>
              <a:spcBef>
                <a:spcPct val="0"/>
              </a:spcBef>
            </a:pPr>
            <a:r>
              <a:rPr lang="en-US" sz="1198" u="none" strike="noStrike">
                <a:solidFill>
                  <a:srgbClr val="000000"/>
                </a:solidFill>
                <a:latin typeface="Cy Grotesk Wide"/>
                <a:ea typeface="Cy Grotesk Wide"/>
                <a:cs typeface="Cy Grotesk Wide"/>
                <a:sym typeface="Cy Grotesk Wide"/>
              </a:rPr>
              <a:t>T(n, k) = c1n + c2k + c3</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662755" y="-7097273"/>
            <a:ext cx="10111312" cy="10114179"/>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Freeform 4"/>
          <p:cNvSpPr/>
          <p:nvPr/>
        </p:nvSpPr>
        <p:spPr>
          <a:xfrm>
            <a:off x="9826524" y="3255285"/>
            <a:ext cx="8857598" cy="6215692"/>
          </a:xfrm>
          <a:custGeom>
            <a:avLst/>
            <a:gdLst/>
            <a:ahLst/>
            <a:cxnLst/>
            <a:rect l="l" t="t" r="r" b="b"/>
            <a:pathLst>
              <a:path w="8857598" h="6215692">
                <a:moveTo>
                  <a:pt x="0" y="0"/>
                </a:moveTo>
                <a:lnTo>
                  <a:pt x="8857599" y="0"/>
                </a:lnTo>
                <a:lnTo>
                  <a:pt x="8857599" y="6215692"/>
                </a:lnTo>
                <a:lnTo>
                  <a:pt x="0" y="6215692"/>
                </a:lnTo>
                <a:lnTo>
                  <a:pt x="0" y="0"/>
                </a:lnTo>
                <a:close/>
              </a:path>
            </a:pathLst>
          </a:custGeom>
          <a:blipFill>
            <a:blip r:embed="rId3"/>
            <a:stretch>
              <a:fillRect r="-27588"/>
            </a:stretch>
          </a:blipFill>
        </p:spPr>
        <p:txBody>
          <a:bodyPr/>
          <a:lstStyle/>
          <a:p>
            <a:endParaRPr lang="es-MX"/>
          </a:p>
        </p:txBody>
      </p:sp>
      <p:sp>
        <p:nvSpPr>
          <p:cNvPr id="5" name="TextBox 5"/>
          <p:cNvSpPr txBox="1"/>
          <p:nvPr/>
        </p:nvSpPr>
        <p:spPr>
          <a:xfrm>
            <a:off x="1028700" y="1652986"/>
            <a:ext cx="11602073" cy="1145781"/>
          </a:xfrm>
          <a:prstGeom prst="rect">
            <a:avLst/>
          </a:prstGeom>
        </p:spPr>
        <p:txBody>
          <a:bodyPr lIns="0" tIns="0" rIns="0" bIns="0" rtlCol="0" anchor="t">
            <a:spAutoFit/>
          </a:bodyPr>
          <a:lstStyle/>
          <a:p>
            <a:pPr algn="l">
              <a:lnSpc>
                <a:spcPts val="4340"/>
              </a:lnSpc>
            </a:pPr>
            <a:r>
              <a:rPr lang="en-US" sz="4822" b="1">
                <a:solidFill>
                  <a:srgbClr val="151912"/>
                </a:solidFill>
                <a:latin typeface="Cy Grotesk Wide Bold"/>
                <a:ea typeface="Cy Grotesk Wide Bold"/>
                <a:cs typeface="Cy Grotesk Wide Bold"/>
                <a:sym typeface="Cy Grotesk Wide Bold"/>
              </a:rPr>
              <a:t>Hash Sort - Ordenación por nombre - asignados</a:t>
            </a:r>
          </a:p>
        </p:txBody>
      </p:sp>
      <p:sp>
        <p:nvSpPr>
          <p:cNvPr id="6" name="TextBox 6"/>
          <p:cNvSpPr txBox="1"/>
          <p:nvPr/>
        </p:nvSpPr>
        <p:spPr>
          <a:xfrm>
            <a:off x="1028700" y="2977372"/>
            <a:ext cx="8115300" cy="6493605"/>
          </a:xfrm>
          <a:prstGeom prst="rect">
            <a:avLst/>
          </a:prstGeom>
        </p:spPr>
        <p:txBody>
          <a:bodyPr lIns="0" tIns="0" rIns="0" bIns="0" rtlCol="0" anchor="t">
            <a:spAutoFit/>
          </a:bodyPr>
          <a:lstStyle/>
          <a:p>
            <a:pPr algn="l">
              <a:lnSpc>
                <a:spcPts val="2340"/>
              </a:lnSpc>
            </a:pPr>
            <a:r>
              <a:rPr lang="en-US" sz="1671" b="1">
                <a:solidFill>
                  <a:srgbClr val="151912"/>
                </a:solidFill>
                <a:latin typeface="Cy Grotesk Wide Bold"/>
                <a:ea typeface="Cy Grotesk Wide Bold"/>
                <a:cs typeface="Cy Grotesk Wide Bold"/>
                <a:sym typeface="Cy Grotesk Wide Bold"/>
              </a:rPr>
              <a:t>Descripción:</a:t>
            </a:r>
          </a:p>
          <a:p>
            <a:pPr algn="l">
              <a:lnSpc>
                <a:spcPts val="2340"/>
              </a:lnSpc>
            </a:pPr>
            <a:r>
              <a:rPr lang="en-US" sz="1671">
                <a:solidFill>
                  <a:srgbClr val="151912"/>
                </a:solidFill>
                <a:latin typeface="Cy Grotesk Wide"/>
                <a:ea typeface="Cy Grotesk Wide"/>
                <a:cs typeface="Cy Grotesk Wide"/>
                <a:sym typeface="Cy Grotesk Wide"/>
              </a:rPr>
              <a:t>Este algoritmo combina hashing y ordenamiento clásico para organizar los productos asignados (si_seleccionados[]) alfabéticamente por nombre. Agrupa los elementos en una tabla hash, según la primera letra del nombre del producto, y luego ordena localmente cada grupo.</a:t>
            </a:r>
          </a:p>
          <a:p>
            <a:pPr algn="l">
              <a:lnSpc>
                <a:spcPts val="2340"/>
              </a:lnSpc>
            </a:pPr>
            <a:endParaRPr lang="en-US" sz="1671">
              <a:solidFill>
                <a:srgbClr val="151912"/>
              </a:solidFill>
              <a:latin typeface="Cy Grotesk Wide"/>
              <a:ea typeface="Cy Grotesk Wide"/>
              <a:cs typeface="Cy Grotesk Wide"/>
              <a:sym typeface="Cy Grotesk Wide"/>
            </a:endParaRPr>
          </a:p>
          <a:p>
            <a:pPr algn="l">
              <a:lnSpc>
                <a:spcPts val="2340"/>
              </a:lnSpc>
            </a:pPr>
            <a:r>
              <a:rPr lang="en-US" sz="1671" b="1">
                <a:solidFill>
                  <a:srgbClr val="151912"/>
                </a:solidFill>
                <a:latin typeface="Cy Grotesk Wide Bold"/>
                <a:ea typeface="Cy Grotesk Wide Bold"/>
                <a:cs typeface="Cy Grotesk Wide Bold"/>
                <a:sym typeface="Cy Grotesk Wide Bold"/>
              </a:rPr>
              <a:t>¿Por qué utilizamos Hash Sort?</a:t>
            </a:r>
          </a:p>
          <a:p>
            <a:pPr algn="l">
              <a:lnSpc>
                <a:spcPts val="2340"/>
              </a:lnSpc>
            </a:pPr>
            <a:r>
              <a:rPr lang="en-US" sz="1671">
                <a:solidFill>
                  <a:srgbClr val="151912"/>
                </a:solidFill>
                <a:latin typeface="Cy Grotesk Wide"/>
                <a:ea typeface="Cy Grotesk Wide"/>
                <a:cs typeface="Cy Grotesk Wide"/>
                <a:sym typeface="Cy Grotesk Wide"/>
              </a:rPr>
              <a:t>Seleccionamos Hash Sort porque permite agrupar y ordenar eficientemente grandes volúmenes de productos por nombre, reduciendo comparaciones innecesarias entre elementos con inicial distinta. Es ideal cuando se espera una distribución amplia de nombres.</a:t>
            </a:r>
          </a:p>
          <a:p>
            <a:pPr algn="l">
              <a:lnSpc>
                <a:spcPts val="2340"/>
              </a:lnSpc>
            </a:pPr>
            <a:endParaRPr lang="en-US" sz="1671">
              <a:solidFill>
                <a:srgbClr val="151912"/>
              </a:solidFill>
              <a:latin typeface="Cy Grotesk Wide"/>
              <a:ea typeface="Cy Grotesk Wide"/>
              <a:cs typeface="Cy Grotesk Wide"/>
              <a:sym typeface="Cy Grotesk Wide"/>
            </a:endParaRPr>
          </a:p>
          <a:p>
            <a:pPr algn="l">
              <a:lnSpc>
                <a:spcPts val="2340"/>
              </a:lnSpc>
            </a:pPr>
            <a:r>
              <a:rPr lang="en-US" sz="1671" b="1">
                <a:solidFill>
                  <a:srgbClr val="151912"/>
                </a:solidFill>
                <a:latin typeface="Cy Grotesk Wide Bold"/>
                <a:ea typeface="Cy Grotesk Wide Bold"/>
                <a:cs typeface="Cy Grotesk Wide Bold"/>
                <a:sym typeface="Cy Grotesk Wide Bold"/>
              </a:rPr>
              <a:t>Complejidad:</a:t>
            </a:r>
          </a:p>
          <a:p>
            <a:pPr marL="360938" lvl="1" indent="-180469" algn="l">
              <a:lnSpc>
                <a:spcPts val="2340"/>
              </a:lnSpc>
              <a:buFont typeface="Arial"/>
              <a:buChar char="•"/>
            </a:pPr>
            <a:r>
              <a:rPr lang="en-US" sz="1671">
                <a:solidFill>
                  <a:srgbClr val="151912"/>
                </a:solidFill>
                <a:latin typeface="Cy Grotesk Wide"/>
                <a:ea typeface="Cy Grotesk Wide"/>
                <a:cs typeface="Cy Grotesk Wide"/>
                <a:sym typeface="Cy Grotesk Wide"/>
              </a:rPr>
              <a:t>Inserción en hash: O(1) promedio, O(n) peor caso (por colisiones).</a:t>
            </a:r>
          </a:p>
          <a:p>
            <a:pPr marL="360938" lvl="1" indent="-180469" algn="l">
              <a:lnSpc>
                <a:spcPts val="2340"/>
              </a:lnSpc>
              <a:buFont typeface="Arial"/>
              <a:buChar char="•"/>
            </a:pPr>
            <a:r>
              <a:rPr lang="en-US" sz="1671">
                <a:solidFill>
                  <a:srgbClr val="151912"/>
                </a:solidFill>
                <a:latin typeface="Cy Grotesk Wide"/>
                <a:ea typeface="Cy Grotesk Wide"/>
                <a:cs typeface="Cy Grotesk Wide"/>
                <a:sym typeface="Cy Grotesk Wide"/>
              </a:rPr>
              <a:t>Ordenamiento por bucket: O(k log k), siendo k el número de elementos en cada bucket.</a:t>
            </a:r>
          </a:p>
          <a:p>
            <a:pPr marL="360938" lvl="1" indent="-180469" algn="l">
              <a:lnSpc>
                <a:spcPts val="2340"/>
              </a:lnSpc>
              <a:buFont typeface="Arial"/>
              <a:buChar char="•"/>
            </a:pPr>
            <a:r>
              <a:rPr lang="en-US" sz="1671">
                <a:solidFill>
                  <a:srgbClr val="151912"/>
                </a:solidFill>
                <a:latin typeface="Cy Grotesk Wide"/>
                <a:ea typeface="Cy Grotesk Wide"/>
                <a:cs typeface="Cy Grotesk Wide"/>
                <a:sym typeface="Cy Grotesk Wide"/>
              </a:rPr>
              <a:t>Total esperada: O(n + k log k), donde n es el número de productos y k es promedio por bucket.</a:t>
            </a:r>
          </a:p>
          <a:p>
            <a:pPr algn="l">
              <a:lnSpc>
                <a:spcPts val="2340"/>
              </a:lnSpc>
            </a:pPr>
            <a:endParaRPr lang="en-US" sz="1671">
              <a:solidFill>
                <a:srgbClr val="151912"/>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632206" y="-7490822"/>
            <a:ext cx="10111312" cy="10114179"/>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Freeform 4"/>
          <p:cNvSpPr/>
          <p:nvPr/>
        </p:nvSpPr>
        <p:spPr>
          <a:xfrm>
            <a:off x="9691806" y="3452167"/>
            <a:ext cx="8249863" cy="5692448"/>
          </a:xfrm>
          <a:custGeom>
            <a:avLst/>
            <a:gdLst/>
            <a:ahLst/>
            <a:cxnLst/>
            <a:rect l="l" t="t" r="r" b="b"/>
            <a:pathLst>
              <a:path w="8249863" h="5692448">
                <a:moveTo>
                  <a:pt x="0" y="0"/>
                </a:moveTo>
                <a:lnTo>
                  <a:pt x="8249862" y="0"/>
                </a:lnTo>
                <a:lnTo>
                  <a:pt x="8249862" y="5692449"/>
                </a:lnTo>
                <a:lnTo>
                  <a:pt x="0" y="5692449"/>
                </a:lnTo>
                <a:lnTo>
                  <a:pt x="0" y="0"/>
                </a:lnTo>
                <a:close/>
              </a:path>
            </a:pathLst>
          </a:custGeom>
          <a:blipFill>
            <a:blip r:embed="rId3"/>
            <a:stretch>
              <a:fillRect r="-16211"/>
            </a:stretch>
          </a:blipFill>
        </p:spPr>
        <p:txBody>
          <a:bodyPr/>
          <a:lstStyle/>
          <a:p>
            <a:endParaRPr lang="es-MX"/>
          </a:p>
        </p:txBody>
      </p:sp>
      <p:sp>
        <p:nvSpPr>
          <p:cNvPr id="5" name="TextBox 5"/>
          <p:cNvSpPr txBox="1"/>
          <p:nvPr/>
        </p:nvSpPr>
        <p:spPr>
          <a:xfrm>
            <a:off x="1028700" y="1652986"/>
            <a:ext cx="11602073" cy="1799181"/>
          </a:xfrm>
          <a:prstGeom prst="rect">
            <a:avLst/>
          </a:prstGeom>
        </p:spPr>
        <p:txBody>
          <a:bodyPr lIns="0" tIns="0" rIns="0" bIns="0" rtlCol="0" anchor="t">
            <a:spAutoFit/>
          </a:bodyPr>
          <a:lstStyle/>
          <a:p>
            <a:pPr algn="l">
              <a:lnSpc>
                <a:spcPts val="4340"/>
              </a:lnSpc>
            </a:pPr>
            <a:r>
              <a:rPr lang="en-US" sz="4822" b="1">
                <a:solidFill>
                  <a:srgbClr val="151912"/>
                </a:solidFill>
                <a:latin typeface="Cy Grotesk Wide Bold"/>
                <a:ea typeface="Cy Grotesk Wide Bold"/>
                <a:cs typeface="Cy Grotesk Wide Bold"/>
                <a:sym typeface="Cy Grotesk Wide Bold"/>
              </a:rPr>
              <a:t>Quick Sort (Partición de Lomuto) - Ordenación por peso - asignados</a:t>
            </a:r>
          </a:p>
          <a:p>
            <a:pPr algn="l">
              <a:lnSpc>
                <a:spcPts val="1460"/>
              </a:lnSpc>
            </a:pPr>
            <a:endParaRPr lang="en-US" sz="4822" b="1">
              <a:solidFill>
                <a:srgbClr val="151912"/>
              </a:solidFill>
              <a:latin typeface="Cy Grotesk Wide Bold"/>
              <a:ea typeface="Cy Grotesk Wide Bold"/>
              <a:cs typeface="Cy Grotesk Wide Bold"/>
              <a:sym typeface="Cy Grotesk Wide Bold"/>
            </a:endParaRPr>
          </a:p>
        </p:txBody>
      </p:sp>
      <p:sp>
        <p:nvSpPr>
          <p:cNvPr id="6" name="TextBox 6"/>
          <p:cNvSpPr txBox="1"/>
          <p:nvPr/>
        </p:nvSpPr>
        <p:spPr>
          <a:xfrm>
            <a:off x="1028700" y="3824589"/>
            <a:ext cx="7980737" cy="5416505"/>
          </a:xfrm>
          <a:prstGeom prst="rect">
            <a:avLst/>
          </a:prstGeom>
        </p:spPr>
        <p:txBody>
          <a:bodyPr lIns="0" tIns="0" rIns="0" bIns="0" rtlCol="0" anchor="t">
            <a:spAutoFit/>
          </a:bodyPr>
          <a:lstStyle/>
          <a:p>
            <a:pPr algn="l">
              <a:lnSpc>
                <a:spcPts val="2277"/>
              </a:lnSpc>
            </a:pPr>
            <a:r>
              <a:rPr lang="en-US" sz="1626" b="1">
                <a:solidFill>
                  <a:srgbClr val="151912"/>
                </a:solidFill>
                <a:latin typeface="Cy Grotesk Wide Bold"/>
                <a:ea typeface="Cy Grotesk Wide Bold"/>
                <a:cs typeface="Cy Grotesk Wide Bold"/>
                <a:sym typeface="Cy Grotesk Wide Bold"/>
              </a:rPr>
              <a:t>Descripción</a:t>
            </a:r>
          </a:p>
          <a:p>
            <a:pPr algn="l">
              <a:lnSpc>
                <a:spcPts val="2277"/>
              </a:lnSpc>
            </a:pPr>
            <a:r>
              <a:rPr lang="en-US" sz="1626">
                <a:solidFill>
                  <a:srgbClr val="151912"/>
                </a:solidFill>
                <a:latin typeface="Cy Grotesk Wide"/>
                <a:ea typeface="Cy Grotesk Wide"/>
                <a:cs typeface="Cy Grotesk Wide"/>
                <a:sym typeface="Cy Grotesk Wide"/>
              </a:rPr>
              <a:t> Este algoritmo ordena los productos seleccionados (ProductoSeleccionado[]) por su peso_total, utilizando la variante de partición de Lomuto.</a:t>
            </a:r>
          </a:p>
          <a:p>
            <a:pPr algn="l">
              <a:lnSpc>
                <a:spcPts val="2277"/>
              </a:lnSpc>
            </a:pPr>
            <a:r>
              <a:rPr lang="en-US" sz="1626">
                <a:solidFill>
                  <a:srgbClr val="151912"/>
                </a:solidFill>
                <a:latin typeface="Cy Grotesk Wide"/>
                <a:ea typeface="Cy Grotesk Wide"/>
                <a:cs typeface="Cy Grotesk Wide"/>
                <a:sym typeface="Cy Grotesk Wide"/>
              </a:rPr>
              <a:t> La función quick_sort_lomuto_peso() opera de manera recursiva, dividiendo el arreglo con ayuda de particion_lomuto_peso(), que elige el último elemento como pivote y reubica los productos:</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A la izquierda, los más ligeros</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A la derecha, los más pesados</a:t>
            </a:r>
          </a:p>
          <a:p>
            <a:pPr algn="l">
              <a:lnSpc>
                <a:spcPts val="2277"/>
              </a:lnSpc>
            </a:pPr>
            <a:r>
              <a:rPr lang="en-US" sz="1626" b="1">
                <a:solidFill>
                  <a:srgbClr val="151912"/>
                </a:solidFill>
                <a:latin typeface="Cy Grotesk Wide Bold"/>
                <a:ea typeface="Cy Grotesk Wide Bold"/>
                <a:cs typeface="Cy Grotesk Wide Bold"/>
                <a:sym typeface="Cy Grotesk Wide Bold"/>
              </a:rPr>
              <a:t>¿Por qué elegimos este algoritmo?</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Es eficiente para arreglos de tamaño moderado</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Su implementación es simple y directa</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No requiere memoria adicional como Merge Sort</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Aprovecha bien los datos parcialmente ordenados</a:t>
            </a:r>
          </a:p>
          <a:p>
            <a:pPr algn="l">
              <a:lnSpc>
                <a:spcPts val="2277"/>
              </a:lnSpc>
            </a:pPr>
            <a:endParaRPr lang="en-US" sz="1626">
              <a:solidFill>
                <a:srgbClr val="151912"/>
              </a:solidFill>
              <a:latin typeface="Cy Grotesk Wide"/>
              <a:ea typeface="Cy Grotesk Wide"/>
              <a:cs typeface="Cy Grotesk Wide"/>
              <a:sym typeface="Cy Grotesk Wide"/>
            </a:endParaRPr>
          </a:p>
          <a:p>
            <a:pPr algn="l">
              <a:lnSpc>
                <a:spcPts val="2277"/>
              </a:lnSpc>
            </a:pPr>
            <a:r>
              <a:rPr lang="en-US" sz="1626" b="1">
                <a:solidFill>
                  <a:srgbClr val="151912"/>
                </a:solidFill>
                <a:latin typeface="Cy Grotesk Wide Bold"/>
                <a:ea typeface="Cy Grotesk Wide Bold"/>
                <a:cs typeface="Cy Grotesk Wide Bold"/>
                <a:sym typeface="Cy Grotesk Wide Bold"/>
              </a:rPr>
              <a:t>Complejidad Temporal</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Promedio y mejor caso: O(n log n)</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Peor caso (ya ordenado): O(n²)</a:t>
            </a:r>
          </a:p>
          <a:p>
            <a:pPr algn="l">
              <a:lnSpc>
                <a:spcPts val="2277"/>
              </a:lnSpc>
            </a:pPr>
            <a:endParaRPr lang="en-US" sz="1626">
              <a:solidFill>
                <a:srgbClr val="151912"/>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632206" y="-7490822"/>
            <a:ext cx="10111312" cy="10114179"/>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Freeform 4"/>
          <p:cNvSpPr/>
          <p:nvPr/>
        </p:nvSpPr>
        <p:spPr>
          <a:xfrm>
            <a:off x="10103641" y="3343316"/>
            <a:ext cx="9070690" cy="5771226"/>
          </a:xfrm>
          <a:custGeom>
            <a:avLst/>
            <a:gdLst/>
            <a:ahLst/>
            <a:cxnLst/>
            <a:rect l="l" t="t" r="r" b="b"/>
            <a:pathLst>
              <a:path w="9070690" h="5771226">
                <a:moveTo>
                  <a:pt x="0" y="0"/>
                </a:moveTo>
                <a:lnTo>
                  <a:pt x="9070690" y="0"/>
                </a:lnTo>
                <a:lnTo>
                  <a:pt x="9070690" y="5771227"/>
                </a:lnTo>
                <a:lnTo>
                  <a:pt x="0" y="5771227"/>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1028700" y="1652986"/>
            <a:ext cx="11602073" cy="1256256"/>
          </a:xfrm>
          <a:prstGeom prst="rect">
            <a:avLst/>
          </a:prstGeom>
        </p:spPr>
        <p:txBody>
          <a:bodyPr lIns="0" tIns="0" rIns="0" bIns="0" rtlCol="0" anchor="t">
            <a:spAutoFit/>
          </a:bodyPr>
          <a:lstStyle/>
          <a:p>
            <a:pPr algn="l">
              <a:lnSpc>
                <a:spcPts val="4340"/>
              </a:lnSpc>
            </a:pPr>
            <a:r>
              <a:rPr lang="en-US" sz="4822" b="1">
                <a:solidFill>
                  <a:srgbClr val="151912"/>
                </a:solidFill>
                <a:latin typeface="Cy Grotesk Wide Bold"/>
                <a:ea typeface="Cy Grotesk Wide Bold"/>
                <a:cs typeface="Cy Grotesk Wide Bold"/>
                <a:sym typeface="Cy Grotesk Wide Bold"/>
              </a:rPr>
              <a:t>Radix sort Ordenación por Volumen - asignados</a:t>
            </a:r>
          </a:p>
          <a:p>
            <a:pPr algn="l">
              <a:lnSpc>
                <a:spcPts val="1460"/>
              </a:lnSpc>
            </a:pPr>
            <a:endParaRPr lang="en-US" sz="4822" b="1">
              <a:solidFill>
                <a:srgbClr val="151912"/>
              </a:solidFill>
              <a:latin typeface="Cy Grotesk Wide Bold"/>
              <a:ea typeface="Cy Grotesk Wide Bold"/>
              <a:cs typeface="Cy Grotesk Wide Bold"/>
              <a:sym typeface="Cy Grotesk Wide Bold"/>
            </a:endParaRPr>
          </a:p>
        </p:txBody>
      </p:sp>
      <p:sp>
        <p:nvSpPr>
          <p:cNvPr id="6" name="TextBox 6"/>
          <p:cNvSpPr txBox="1"/>
          <p:nvPr/>
        </p:nvSpPr>
        <p:spPr>
          <a:xfrm>
            <a:off x="1028700" y="3020144"/>
            <a:ext cx="8472343" cy="6845255"/>
          </a:xfrm>
          <a:prstGeom prst="rect">
            <a:avLst/>
          </a:prstGeom>
        </p:spPr>
        <p:txBody>
          <a:bodyPr lIns="0" tIns="0" rIns="0" bIns="0" rtlCol="0" anchor="t">
            <a:spAutoFit/>
          </a:bodyPr>
          <a:lstStyle/>
          <a:p>
            <a:pPr algn="l">
              <a:lnSpc>
                <a:spcPts val="2277"/>
              </a:lnSpc>
            </a:pPr>
            <a:r>
              <a:rPr lang="en-US" sz="1626" b="1">
                <a:solidFill>
                  <a:srgbClr val="151912"/>
                </a:solidFill>
                <a:latin typeface="Cy Grotesk Wide Bold"/>
                <a:ea typeface="Cy Grotesk Wide Bold"/>
                <a:cs typeface="Cy Grotesk Wide Bold"/>
                <a:sym typeface="Cy Grotesk Wide Bold"/>
              </a:rPr>
              <a:t>Descripción:</a:t>
            </a:r>
          </a:p>
          <a:p>
            <a:pPr algn="l">
              <a:lnSpc>
                <a:spcPts val="2277"/>
              </a:lnSpc>
            </a:pPr>
            <a:r>
              <a:rPr lang="en-US" sz="1626">
                <a:solidFill>
                  <a:srgbClr val="151912"/>
                </a:solidFill>
                <a:latin typeface="Cy Grotesk Wide"/>
                <a:ea typeface="Cy Grotesk Wide"/>
                <a:cs typeface="Cy Grotesk Wide"/>
                <a:sym typeface="Cy Grotesk Wide"/>
              </a:rPr>
              <a:t> Para ordenar los productos ya asignados a camiones según su volumen total, utilizamos el algoritmo Radix Sort, el cual es especialmente eficiente cuando se trata de números enteros dentro de un rango limitado.</a:t>
            </a:r>
          </a:p>
          <a:p>
            <a:pPr algn="l">
              <a:lnSpc>
                <a:spcPts val="2277"/>
              </a:lnSpc>
            </a:pPr>
            <a:r>
              <a:rPr lang="en-US" sz="1626">
                <a:solidFill>
                  <a:srgbClr val="151912"/>
                </a:solidFill>
                <a:latin typeface="Cy Grotesk Wide"/>
                <a:ea typeface="Cy Grotesk Wide"/>
                <a:cs typeface="Cy Grotesk Wide"/>
                <a:sym typeface="Cy Grotesk Wide"/>
              </a:rPr>
              <a:t>Dado que los volúmenes son valores flotantes ,los transformamos a enteros multiplicándolos por 100 (para mantener dos decimales). El algoritmo ordena por cada dígito aplicando internamente Counting Sort en cada pasada, lo que asegura estabilidad en el orden.</a:t>
            </a:r>
          </a:p>
          <a:p>
            <a:pPr algn="l">
              <a:lnSpc>
                <a:spcPts val="2277"/>
              </a:lnSpc>
            </a:pPr>
            <a:r>
              <a:rPr lang="en-US" sz="1626" b="1">
                <a:solidFill>
                  <a:srgbClr val="151912"/>
                </a:solidFill>
                <a:latin typeface="Cy Grotesk Wide Bold"/>
                <a:ea typeface="Cy Grotesk Wide Bold"/>
                <a:cs typeface="Cy Grotesk Wide Bold"/>
                <a:sym typeface="Cy Grotesk Wide Bold"/>
              </a:rPr>
              <a:t>¿Por qué elegimos Radix Sort?</a:t>
            </a:r>
          </a:p>
          <a:p>
            <a:pPr algn="l">
              <a:lnSpc>
                <a:spcPts val="2277"/>
              </a:lnSpc>
            </a:pPr>
            <a:r>
              <a:rPr lang="en-US" sz="1626">
                <a:solidFill>
                  <a:srgbClr val="151912"/>
                </a:solidFill>
                <a:latin typeface="Cy Grotesk Wide"/>
                <a:ea typeface="Cy Grotesk Wide"/>
                <a:cs typeface="Cy Grotesk Wide"/>
                <a:sym typeface="Cy Grotesk Wide"/>
              </a:rPr>
              <a:t>Radix Sort fue elegido porque es altamente eficiente cuando se trabaja con grandes cantidades de datos numéricos enteros dentro de un rango acotado, como el volumen total de los productos asignados.</a:t>
            </a:r>
          </a:p>
          <a:p>
            <a:pPr algn="l">
              <a:lnSpc>
                <a:spcPts val="2277"/>
              </a:lnSpc>
            </a:pPr>
            <a:r>
              <a:rPr lang="en-US" sz="1626">
                <a:solidFill>
                  <a:srgbClr val="151912"/>
                </a:solidFill>
                <a:latin typeface="Cy Grotesk Wide"/>
                <a:ea typeface="Cy Grotesk Wide"/>
                <a:cs typeface="Cy Grotesk Wide"/>
                <a:sym typeface="Cy Grotesk Wide"/>
              </a:rPr>
              <a:t> Dado que el volumen en nuestro sistema es un valor decimal, al transformarlo en entero (multiplicando por 100), se adapta perfectamente al esquema.</a:t>
            </a:r>
          </a:p>
          <a:p>
            <a:pPr algn="l">
              <a:lnSpc>
                <a:spcPts val="2277"/>
              </a:lnSpc>
            </a:pPr>
            <a:r>
              <a:rPr lang="en-US" sz="1626" b="1">
                <a:solidFill>
                  <a:srgbClr val="151912"/>
                </a:solidFill>
                <a:latin typeface="Cy Grotesk Wide Bold"/>
                <a:ea typeface="Cy Grotesk Wide Bold"/>
                <a:cs typeface="Cy Grotesk Wide Bold"/>
                <a:sym typeface="Cy Grotesk Wide Bold"/>
              </a:rPr>
              <a:t>Complejidad Temporal:</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Mejor caso: O(nk)</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Promedio: O(nk)</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Peor caso: O(nk)</a:t>
            </a:r>
          </a:p>
          <a:p>
            <a:pPr marL="351219" lvl="1" indent="-175609" algn="l">
              <a:lnSpc>
                <a:spcPts val="2277"/>
              </a:lnSpc>
              <a:buFont typeface="Arial"/>
              <a:buChar char="•"/>
            </a:pPr>
            <a:r>
              <a:rPr lang="en-US" sz="1626">
                <a:solidFill>
                  <a:srgbClr val="151912"/>
                </a:solidFill>
                <a:latin typeface="Cy Grotesk Wide"/>
                <a:ea typeface="Cy Grotesk Wide"/>
                <a:cs typeface="Cy Grotesk Wide"/>
                <a:sym typeface="Cy Grotesk Wide"/>
              </a:rPr>
              <a:t>n = número de elementos, k = número de dígitos del valor más grande</a:t>
            </a:r>
          </a:p>
          <a:p>
            <a:pPr algn="l">
              <a:lnSpc>
                <a:spcPts val="2277"/>
              </a:lnSpc>
            </a:pPr>
            <a:endParaRPr lang="en-US" sz="1626">
              <a:solidFill>
                <a:srgbClr val="151912"/>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632206" y="-7490822"/>
            <a:ext cx="10111312" cy="10114179"/>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Freeform 4"/>
          <p:cNvSpPr/>
          <p:nvPr/>
        </p:nvSpPr>
        <p:spPr>
          <a:xfrm>
            <a:off x="371815" y="7105969"/>
            <a:ext cx="2443006" cy="524353"/>
          </a:xfrm>
          <a:custGeom>
            <a:avLst/>
            <a:gdLst/>
            <a:ahLst/>
            <a:cxnLst/>
            <a:rect l="l" t="t" r="r" b="b"/>
            <a:pathLst>
              <a:path w="2443006" h="524353">
                <a:moveTo>
                  <a:pt x="0" y="0"/>
                </a:moveTo>
                <a:lnTo>
                  <a:pt x="2443006" y="0"/>
                </a:lnTo>
                <a:lnTo>
                  <a:pt x="2443006" y="524353"/>
                </a:lnTo>
                <a:lnTo>
                  <a:pt x="0" y="524353"/>
                </a:lnTo>
                <a:lnTo>
                  <a:pt x="0" y="0"/>
                </a:lnTo>
                <a:close/>
              </a:path>
            </a:pathLst>
          </a:custGeom>
          <a:blipFill>
            <a:blip r:embed="rId3"/>
            <a:stretch>
              <a:fillRect/>
            </a:stretch>
          </a:blipFill>
        </p:spPr>
        <p:txBody>
          <a:bodyPr/>
          <a:lstStyle/>
          <a:p>
            <a:endParaRPr lang="es-MX"/>
          </a:p>
        </p:txBody>
      </p:sp>
      <p:sp>
        <p:nvSpPr>
          <p:cNvPr id="5" name="Freeform 5"/>
          <p:cNvSpPr/>
          <p:nvPr/>
        </p:nvSpPr>
        <p:spPr>
          <a:xfrm>
            <a:off x="219768" y="7796557"/>
            <a:ext cx="2747100" cy="2325878"/>
          </a:xfrm>
          <a:custGeom>
            <a:avLst/>
            <a:gdLst/>
            <a:ahLst/>
            <a:cxnLst/>
            <a:rect l="l" t="t" r="r" b="b"/>
            <a:pathLst>
              <a:path w="2747100" h="2325878">
                <a:moveTo>
                  <a:pt x="0" y="0"/>
                </a:moveTo>
                <a:lnTo>
                  <a:pt x="2747100" y="0"/>
                </a:lnTo>
                <a:lnTo>
                  <a:pt x="2747100" y="2325878"/>
                </a:lnTo>
                <a:lnTo>
                  <a:pt x="0" y="2325878"/>
                </a:lnTo>
                <a:lnTo>
                  <a:pt x="0" y="0"/>
                </a:lnTo>
                <a:close/>
              </a:path>
            </a:pathLst>
          </a:custGeom>
          <a:blipFill>
            <a:blip r:embed="rId4"/>
            <a:stretch>
              <a:fillRect/>
            </a:stretch>
          </a:blipFill>
        </p:spPr>
        <p:txBody>
          <a:bodyPr/>
          <a:lstStyle/>
          <a:p>
            <a:endParaRPr lang="es-MX"/>
          </a:p>
        </p:txBody>
      </p:sp>
      <p:sp>
        <p:nvSpPr>
          <p:cNvPr id="6" name="Freeform 6"/>
          <p:cNvSpPr/>
          <p:nvPr/>
        </p:nvSpPr>
        <p:spPr>
          <a:xfrm>
            <a:off x="3271086" y="7105969"/>
            <a:ext cx="1221297" cy="840463"/>
          </a:xfrm>
          <a:custGeom>
            <a:avLst/>
            <a:gdLst/>
            <a:ahLst/>
            <a:cxnLst/>
            <a:rect l="l" t="t" r="r" b="b"/>
            <a:pathLst>
              <a:path w="1221297" h="840463">
                <a:moveTo>
                  <a:pt x="0" y="0"/>
                </a:moveTo>
                <a:lnTo>
                  <a:pt x="1221298" y="0"/>
                </a:lnTo>
                <a:lnTo>
                  <a:pt x="1221298" y="840463"/>
                </a:lnTo>
                <a:lnTo>
                  <a:pt x="0" y="840463"/>
                </a:lnTo>
                <a:lnTo>
                  <a:pt x="0" y="0"/>
                </a:lnTo>
                <a:close/>
              </a:path>
            </a:pathLst>
          </a:custGeom>
          <a:blipFill>
            <a:blip r:embed="rId5"/>
            <a:stretch>
              <a:fillRect/>
            </a:stretch>
          </a:blipFill>
        </p:spPr>
        <p:txBody>
          <a:bodyPr/>
          <a:lstStyle/>
          <a:p>
            <a:endParaRPr lang="es-MX"/>
          </a:p>
        </p:txBody>
      </p:sp>
      <p:sp>
        <p:nvSpPr>
          <p:cNvPr id="7" name="Freeform 7"/>
          <p:cNvSpPr/>
          <p:nvPr/>
        </p:nvSpPr>
        <p:spPr>
          <a:xfrm>
            <a:off x="3271086" y="7946432"/>
            <a:ext cx="1559948" cy="465656"/>
          </a:xfrm>
          <a:custGeom>
            <a:avLst/>
            <a:gdLst/>
            <a:ahLst/>
            <a:cxnLst/>
            <a:rect l="l" t="t" r="r" b="b"/>
            <a:pathLst>
              <a:path w="1559948" h="465656">
                <a:moveTo>
                  <a:pt x="0" y="0"/>
                </a:moveTo>
                <a:lnTo>
                  <a:pt x="1559949" y="0"/>
                </a:lnTo>
                <a:lnTo>
                  <a:pt x="1559949" y="465656"/>
                </a:lnTo>
                <a:lnTo>
                  <a:pt x="0" y="465656"/>
                </a:lnTo>
                <a:lnTo>
                  <a:pt x="0" y="0"/>
                </a:lnTo>
                <a:close/>
              </a:path>
            </a:pathLst>
          </a:custGeom>
          <a:blipFill>
            <a:blip r:embed="rId6"/>
            <a:stretch>
              <a:fillRect/>
            </a:stretch>
          </a:blipFill>
        </p:spPr>
        <p:txBody>
          <a:bodyPr/>
          <a:lstStyle/>
          <a:p>
            <a:endParaRPr lang="es-MX"/>
          </a:p>
        </p:txBody>
      </p:sp>
      <p:sp>
        <p:nvSpPr>
          <p:cNvPr id="8" name="Freeform 8"/>
          <p:cNvSpPr/>
          <p:nvPr/>
        </p:nvSpPr>
        <p:spPr>
          <a:xfrm>
            <a:off x="3271086" y="8624380"/>
            <a:ext cx="2538905" cy="529504"/>
          </a:xfrm>
          <a:custGeom>
            <a:avLst/>
            <a:gdLst/>
            <a:ahLst/>
            <a:cxnLst/>
            <a:rect l="l" t="t" r="r" b="b"/>
            <a:pathLst>
              <a:path w="2538905" h="529504">
                <a:moveTo>
                  <a:pt x="0" y="0"/>
                </a:moveTo>
                <a:lnTo>
                  <a:pt x="2538905" y="0"/>
                </a:lnTo>
                <a:lnTo>
                  <a:pt x="2538905" y="529504"/>
                </a:lnTo>
                <a:lnTo>
                  <a:pt x="0" y="529504"/>
                </a:lnTo>
                <a:lnTo>
                  <a:pt x="0" y="0"/>
                </a:lnTo>
                <a:close/>
              </a:path>
            </a:pathLst>
          </a:custGeom>
          <a:blipFill>
            <a:blip r:embed="rId7"/>
            <a:stretch>
              <a:fillRect/>
            </a:stretch>
          </a:blipFill>
        </p:spPr>
        <p:txBody>
          <a:bodyPr/>
          <a:lstStyle/>
          <a:p>
            <a:endParaRPr lang="es-MX"/>
          </a:p>
        </p:txBody>
      </p:sp>
      <p:sp>
        <p:nvSpPr>
          <p:cNvPr id="9" name="Freeform 9"/>
          <p:cNvSpPr/>
          <p:nvPr/>
        </p:nvSpPr>
        <p:spPr>
          <a:xfrm>
            <a:off x="7295185" y="3595589"/>
            <a:ext cx="10671175" cy="5028791"/>
          </a:xfrm>
          <a:custGeom>
            <a:avLst/>
            <a:gdLst/>
            <a:ahLst/>
            <a:cxnLst/>
            <a:rect l="l" t="t" r="r" b="b"/>
            <a:pathLst>
              <a:path w="10671175" h="5028791">
                <a:moveTo>
                  <a:pt x="0" y="0"/>
                </a:moveTo>
                <a:lnTo>
                  <a:pt x="10671176" y="0"/>
                </a:lnTo>
                <a:lnTo>
                  <a:pt x="10671176" y="5028791"/>
                </a:lnTo>
                <a:lnTo>
                  <a:pt x="0" y="5028791"/>
                </a:lnTo>
                <a:lnTo>
                  <a:pt x="0" y="0"/>
                </a:lnTo>
                <a:close/>
              </a:path>
            </a:pathLst>
          </a:custGeom>
          <a:blipFill>
            <a:blip r:embed="rId8"/>
            <a:stretch>
              <a:fillRect/>
            </a:stretch>
          </a:blipFill>
        </p:spPr>
        <p:txBody>
          <a:bodyPr/>
          <a:lstStyle/>
          <a:p>
            <a:endParaRPr lang="es-MX"/>
          </a:p>
        </p:txBody>
      </p:sp>
      <p:sp>
        <p:nvSpPr>
          <p:cNvPr id="10" name="TextBox 10"/>
          <p:cNvSpPr txBox="1"/>
          <p:nvPr/>
        </p:nvSpPr>
        <p:spPr>
          <a:xfrm>
            <a:off x="1028700" y="1652986"/>
            <a:ext cx="11602073" cy="1136240"/>
          </a:xfrm>
          <a:prstGeom prst="rect">
            <a:avLst/>
          </a:prstGeom>
        </p:spPr>
        <p:txBody>
          <a:bodyPr lIns="0" tIns="0" rIns="0" bIns="0" rtlCol="0" anchor="t">
            <a:spAutoFit/>
          </a:bodyPr>
          <a:lstStyle/>
          <a:p>
            <a:pPr algn="l">
              <a:lnSpc>
                <a:spcPts val="4340"/>
              </a:lnSpc>
            </a:pPr>
            <a:r>
              <a:rPr lang="en-US" sz="4822" b="1">
                <a:solidFill>
                  <a:srgbClr val="151912"/>
                </a:solidFill>
                <a:latin typeface="Cy Grotesk Wide Bold"/>
                <a:ea typeface="Cy Grotesk Wide Bold"/>
                <a:cs typeface="Cy Grotesk Wide Bold"/>
                <a:sym typeface="Cy Grotesk Wide Bold"/>
              </a:rPr>
              <a:t>Búsqueda Binaria Recursiva (Buscar producto por nombre)</a:t>
            </a:r>
          </a:p>
        </p:txBody>
      </p:sp>
      <p:sp>
        <p:nvSpPr>
          <p:cNvPr id="11" name="TextBox 11"/>
          <p:cNvSpPr txBox="1"/>
          <p:nvPr/>
        </p:nvSpPr>
        <p:spPr>
          <a:xfrm>
            <a:off x="638998" y="3152456"/>
            <a:ext cx="6377689" cy="3953513"/>
          </a:xfrm>
          <a:prstGeom prst="rect">
            <a:avLst/>
          </a:prstGeom>
        </p:spPr>
        <p:txBody>
          <a:bodyPr lIns="0" tIns="0" rIns="0" bIns="0" rtlCol="0" anchor="t">
            <a:spAutoFit/>
          </a:bodyPr>
          <a:lstStyle/>
          <a:p>
            <a:pPr algn="l">
              <a:lnSpc>
                <a:spcPts val="1855"/>
              </a:lnSpc>
            </a:pPr>
            <a:r>
              <a:rPr lang="en-US" sz="1325" b="1">
                <a:solidFill>
                  <a:srgbClr val="151912"/>
                </a:solidFill>
                <a:latin typeface="Cy Grotesk Wide Bold"/>
                <a:ea typeface="Cy Grotesk Wide Bold"/>
                <a:cs typeface="Cy Grotesk Wide Bold"/>
                <a:sym typeface="Cy Grotesk Wide Bold"/>
              </a:rPr>
              <a:t>Descripción:</a:t>
            </a:r>
          </a:p>
          <a:p>
            <a:pPr algn="l">
              <a:lnSpc>
                <a:spcPts val="1855"/>
              </a:lnSpc>
            </a:pPr>
            <a:r>
              <a:rPr lang="en-US" sz="1325">
                <a:solidFill>
                  <a:srgbClr val="151912"/>
                </a:solidFill>
                <a:latin typeface="Cy Grotesk Wide"/>
                <a:ea typeface="Cy Grotesk Wide"/>
                <a:cs typeface="Cy Grotesk Wide"/>
                <a:sym typeface="Cy Grotesk Wide"/>
              </a:rPr>
              <a:t> Se implementó una búsqueda binaria recursiva para localizar productos por nombre dentro del sistema UVS Express. Este algoritmo opera sobre el arreglo productosArreglo[], previamente ordenado alfabéticamente con qsort.</a:t>
            </a:r>
          </a:p>
          <a:p>
            <a:pPr algn="l">
              <a:lnSpc>
                <a:spcPts val="1855"/>
              </a:lnSpc>
            </a:pPr>
            <a:r>
              <a:rPr lang="en-US" sz="1325">
                <a:solidFill>
                  <a:srgbClr val="151912"/>
                </a:solidFill>
                <a:latin typeface="Cy Grotesk Wide"/>
                <a:ea typeface="Cy Grotesk Wide"/>
                <a:cs typeface="Cy Grotesk Wide"/>
                <a:sym typeface="Cy Grotesk Wide"/>
              </a:rPr>
              <a:t>El usuario ingresa el nombre exacto del producto y el algoritmo divide repetidamente el arreglo a la mitad, comparando el nombre buscado con el del elemento central. Si no hay coincidencia, decide en qué mitad continuar la búsqueda.</a:t>
            </a:r>
          </a:p>
          <a:p>
            <a:pPr algn="l">
              <a:lnSpc>
                <a:spcPts val="1855"/>
              </a:lnSpc>
            </a:pPr>
            <a:endParaRPr lang="en-US" sz="1325">
              <a:solidFill>
                <a:srgbClr val="151912"/>
              </a:solidFill>
              <a:latin typeface="Cy Grotesk Wide"/>
              <a:ea typeface="Cy Grotesk Wide"/>
              <a:cs typeface="Cy Grotesk Wide"/>
              <a:sym typeface="Cy Grotesk Wide"/>
            </a:endParaRPr>
          </a:p>
          <a:p>
            <a:pPr algn="l">
              <a:lnSpc>
                <a:spcPts val="1855"/>
              </a:lnSpc>
            </a:pPr>
            <a:r>
              <a:rPr lang="en-US" sz="1325" b="1">
                <a:solidFill>
                  <a:srgbClr val="151912"/>
                </a:solidFill>
                <a:latin typeface="Cy Grotesk Wide Bold"/>
                <a:ea typeface="Cy Grotesk Wide Bold"/>
                <a:cs typeface="Cy Grotesk Wide Bold"/>
                <a:sym typeface="Cy Grotesk Wide Bold"/>
              </a:rPr>
              <a:t>¿Por qué se eligió este algoritmo?</a:t>
            </a:r>
          </a:p>
          <a:p>
            <a:pPr algn="l">
              <a:lnSpc>
                <a:spcPts val="1855"/>
              </a:lnSpc>
            </a:pPr>
            <a:endParaRPr lang="en-US" sz="1325" b="1">
              <a:solidFill>
                <a:srgbClr val="151912"/>
              </a:solidFill>
              <a:latin typeface="Cy Grotesk Wide Bold"/>
              <a:ea typeface="Cy Grotesk Wide Bold"/>
              <a:cs typeface="Cy Grotesk Wide Bold"/>
              <a:sym typeface="Cy Grotesk Wide Bold"/>
            </a:endParaRPr>
          </a:p>
          <a:p>
            <a:pPr algn="l">
              <a:lnSpc>
                <a:spcPts val="1855"/>
              </a:lnSpc>
            </a:pPr>
            <a:r>
              <a:rPr lang="en-US" sz="1325">
                <a:solidFill>
                  <a:srgbClr val="151912"/>
                </a:solidFill>
                <a:latin typeface="Cy Grotesk Wide"/>
                <a:ea typeface="Cy Grotesk Wide"/>
                <a:cs typeface="Cy Grotesk Wide"/>
                <a:sym typeface="Cy Grotesk Wide"/>
              </a:rPr>
              <a:t> La búsqueda binaria fue elegida por su alta eficiencia en conjuntos de datos ordenados. A diferencia de una búsqueda lineal, reduce drásticamente la cantidad de comparaciones, lo que es esencial cuando se manejan cientos de productos.</a:t>
            </a:r>
          </a:p>
          <a:p>
            <a:pPr algn="l">
              <a:lnSpc>
                <a:spcPts val="1855"/>
              </a:lnSpc>
            </a:pPr>
            <a:endParaRPr lang="en-US" sz="1325">
              <a:solidFill>
                <a:srgbClr val="151912"/>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TextBox 2"/>
          <p:cNvSpPr txBox="1"/>
          <p:nvPr/>
        </p:nvSpPr>
        <p:spPr>
          <a:xfrm>
            <a:off x="9101624" y="1622255"/>
            <a:ext cx="8157676" cy="973449"/>
          </a:xfrm>
          <a:prstGeom prst="rect">
            <a:avLst/>
          </a:prstGeom>
        </p:spPr>
        <p:txBody>
          <a:bodyPr lIns="0" tIns="0" rIns="0" bIns="0" rtlCol="0" anchor="t">
            <a:spAutoFit/>
          </a:bodyPr>
          <a:lstStyle/>
          <a:p>
            <a:pPr algn="l">
              <a:lnSpc>
                <a:spcPts val="7019"/>
              </a:lnSpc>
            </a:pPr>
            <a:r>
              <a:rPr lang="en-US" sz="7799" b="1">
                <a:solidFill>
                  <a:srgbClr val="151912"/>
                </a:solidFill>
                <a:latin typeface="Cy Grotesk Wide Bold"/>
                <a:ea typeface="Cy Grotesk Wide Bold"/>
                <a:cs typeface="Cy Grotesk Wide Bold"/>
                <a:sym typeface="Cy Grotesk Wide Bold"/>
              </a:rPr>
              <a:t>CONCLUSIÓN</a:t>
            </a:r>
          </a:p>
        </p:txBody>
      </p:sp>
      <p:sp>
        <p:nvSpPr>
          <p:cNvPr id="3" name="Freeform 3"/>
          <p:cNvSpPr/>
          <p:nvPr/>
        </p:nvSpPr>
        <p:spPr>
          <a:xfrm>
            <a:off x="9402702" y="5021220"/>
            <a:ext cx="1446909" cy="1270649"/>
          </a:xfrm>
          <a:custGeom>
            <a:avLst/>
            <a:gdLst/>
            <a:ahLst/>
            <a:cxnLst/>
            <a:rect l="l" t="t" r="r" b="b"/>
            <a:pathLst>
              <a:path w="1446909" h="1270649">
                <a:moveTo>
                  <a:pt x="0" y="0"/>
                </a:moveTo>
                <a:lnTo>
                  <a:pt x="1446909" y="0"/>
                </a:lnTo>
                <a:lnTo>
                  <a:pt x="1446909" y="1270649"/>
                </a:lnTo>
                <a:lnTo>
                  <a:pt x="0" y="1270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4" name="TextBox 4"/>
          <p:cNvSpPr txBox="1"/>
          <p:nvPr/>
        </p:nvSpPr>
        <p:spPr>
          <a:xfrm>
            <a:off x="9402702" y="2906638"/>
            <a:ext cx="7975676" cy="6687680"/>
          </a:xfrm>
          <a:prstGeom prst="rect">
            <a:avLst/>
          </a:prstGeom>
        </p:spPr>
        <p:txBody>
          <a:bodyPr lIns="0" tIns="0" rIns="0" bIns="0" rtlCol="0" anchor="t">
            <a:spAutoFit/>
          </a:bodyPr>
          <a:lstStyle/>
          <a:p>
            <a:pPr algn="l">
              <a:lnSpc>
                <a:spcPts val="2809"/>
              </a:lnSpc>
            </a:pPr>
            <a:r>
              <a:rPr lang="en-US" sz="1911">
                <a:solidFill>
                  <a:srgbClr val="151912"/>
                </a:solidFill>
                <a:latin typeface="Cy Grotesk Wide"/>
                <a:ea typeface="Cy Grotesk Wide"/>
                <a:cs typeface="Cy Grotesk Wide"/>
                <a:sym typeface="Cy Grotesk Wide"/>
              </a:rPr>
              <a:t>Este proyecto nos permitió aplicar de forma práctica los conocimientos del curso en un escenario realista: una empresa de logística que reparte productos con camiones de capacidad limitada. Enfrentamos retos que nos llevaron a diseñar soluciones eficientes y bien estructuradas.</a:t>
            </a:r>
          </a:p>
          <a:p>
            <a:pPr algn="l">
              <a:lnSpc>
                <a:spcPts val="2809"/>
              </a:lnSpc>
            </a:pPr>
            <a:r>
              <a:rPr lang="en-US" sz="1911">
                <a:solidFill>
                  <a:srgbClr val="151912"/>
                </a:solidFill>
                <a:latin typeface="Cy Grotesk Wide"/>
                <a:ea typeface="Cy Grotesk Wide"/>
                <a:cs typeface="Cy Grotesk Wide"/>
                <a:sym typeface="Cy Grotesk Wide"/>
              </a:rPr>
              <a:t>Destacamos el uso de programación dinámica para asignar productos a camiones considerando peso y volumen, y la optimización de rutas con Dijkstra y Floyd-Warshall según diferentes criterios. También implementamos varios algoritmos de ordenamiento según el contexto (peso, volumen, nombre) y aplicamos búsqueda binaria para localizar productos de manera rápida.</a:t>
            </a:r>
          </a:p>
          <a:p>
            <a:pPr algn="l">
              <a:lnSpc>
                <a:spcPts val="2809"/>
              </a:lnSpc>
            </a:pPr>
            <a:r>
              <a:rPr lang="en-US" sz="1911">
                <a:solidFill>
                  <a:srgbClr val="151912"/>
                </a:solidFill>
                <a:latin typeface="Cy Grotesk Wide"/>
                <a:ea typeface="Cy Grotesk Wide"/>
                <a:cs typeface="Cy Grotesk Wide"/>
                <a:sym typeface="Cy Grotesk Wide"/>
              </a:rPr>
              <a:t>Más allá del código, aprendimos a trabajar en equipo, organizar el programa en módulos claros y cuidar la eficiencia y mantenibilidad. En resumen, este proyecto fortaleció nuestras habilidades técnicas y analíticas, y nos enseñó a buscar siempre la mejor solución posible</a:t>
            </a:r>
          </a:p>
        </p:txBody>
      </p:sp>
      <p:grpSp>
        <p:nvGrpSpPr>
          <p:cNvPr id="5" name="Group 5"/>
          <p:cNvGrpSpPr/>
          <p:nvPr/>
        </p:nvGrpSpPr>
        <p:grpSpPr>
          <a:xfrm>
            <a:off x="510055" y="1045233"/>
            <a:ext cx="8210739" cy="8213067"/>
            <a:chOff x="0" y="0"/>
            <a:chExt cx="4479290" cy="4480560"/>
          </a:xfrm>
        </p:grpSpPr>
        <p:sp>
          <p:nvSpPr>
            <p:cNvPr id="6" name="Freeform 6"/>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4"/>
              <a:stretch>
                <a:fillRect l="-25068" r="-25068"/>
              </a:stretch>
            </a:blipFill>
          </p:spPr>
          <p:txBody>
            <a:bodyPr/>
            <a:lstStyle/>
            <a:p>
              <a:endParaRPr lang="es-MX"/>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grpSp>
        <p:nvGrpSpPr>
          <p:cNvPr id="2" name="Group 2"/>
          <p:cNvGrpSpPr/>
          <p:nvPr/>
        </p:nvGrpSpPr>
        <p:grpSpPr>
          <a:xfrm>
            <a:off x="-3076669" y="851343"/>
            <a:ext cx="8210739" cy="8213067"/>
            <a:chOff x="0" y="0"/>
            <a:chExt cx="4479290" cy="4480560"/>
          </a:xfrm>
        </p:grpSpPr>
        <p:sp>
          <p:nvSpPr>
            <p:cNvPr id="3" name="Freeform 3"/>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4" name="TextBox 4"/>
          <p:cNvSpPr txBox="1"/>
          <p:nvPr/>
        </p:nvSpPr>
        <p:spPr>
          <a:xfrm>
            <a:off x="4843573" y="2203476"/>
            <a:ext cx="12890917" cy="5813373"/>
          </a:xfrm>
          <a:prstGeom prst="rect">
            <a:avLst/>
          </a:prstGeom>
        </p:spPr>
        <p:txBody>
          <a:bodyPr lIns="0" tIns="0" rIns="0" bIns="0" rtlCol="0" anchor="t">
            <a:spAutoFit/>
          </a:bodyPr>
          <a:lstStyle/>
          <a:p>
            <a:pPr algn="ctr">
              <a:lnSpc>
                <a:spcPts val="15406"/>
              </a:lnSpc>
            </a:pPr>
            <a:r>
              <a:rPr lang="en-US" sz="12325" b="1">
                <a:solidFill>
                  <a:srgbClr val="000000"/>
                </a:solidFill>
                <a:latin typeface="Cy Grotesk Wide Bold"/>
                <a:ea typeface="Cy Grotesk Wide Bold"/>
                <a:cs typeface="Cy Grotesk Wide Bold"/>
                <a:sym typeface="Cy Grotesk Wide Bold"/>
              </a:rPr>
              <a:t>GRACIAS POR SU ATENCIÓN</a:t>
            </a:r>
          </a:p>
        </p:txBody>
      </p:sp>
      <p:sp>
        <p:nvSpPr>
          <p:cNvPr id="5" name="Freeform 5"/>
          <p:cNvSpPr/>
          <p:nvPr/>
        </p:nvSpPr>
        <p:spPr>
          <a:xfrm>
            <a:off x="15157278" y="546659"/>
            <a:ext cx="2359992" cy="2618576"/>
          </a:xfrm>
          <a:custGeom>
            <a:avLst/>
            <a:gdLst/>
            <a:ahLst/>
            <a:cxnLst/>
            <a:rect l="l" t="t" r="r" b="b"/>
            <a:pathLst>
              <a:path w="2359992" h="2618576">
                <a:moveTo>
                  <a:pt x="0" y="0"/>
                </a:moveTo>
                <a:lnTo>
                  <a:pt x="2359992" y="0"/>
                </a:lnTo>
                <a:lnTo>
                  <a:pt x="2359992" y="2618576"/>
                </a:lnTo>
                <a:lnTo>
                  <a:pt x="0" y="26185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6" name="Freeform 6"/>
          <p:cNvSpPr/>
          <p:nvPr/>
        </p:nvSpPr>
        <p:spPr>
          <a:xfrm flipH="1">
            <a:off x="5134069" y="546659"/>
            <a:ext cx="2142772" cy="2377555"/>
          </a:xfrm>
          <a:custGeom>
            <a:avLst/>
            <a:gdLst/>
            <a:ahLst/>
            <a:cxnLst/>
            <a:rect l="l" t="t" r="r" b="b"/>
            <a:pathLst>
              <a:path w="2142772" h="2377555">
                <a:moveTo>
                  <a:pt x="2142772" y="0"/>
                </a:moveTo>
                <a:lnTo>
                  <a:pt x="0" y="0"/>
                </a:lnTo>
                <a:lnTo>
                  <a:pt x="0" y="2377555"/>
                </a:lnTo>
                <a:lnTo>
                  <a:pt x="2142772" y="2377555"/>
                </a:lnTo>
                <a:lnTo>
                  <a:pt x="214277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10895392" y="2982435"/>
            <a:ext cx="8068067" cy="8466868"/>
          </a:xfrm>
          <a:custGeom>
            <a:avLst/>
            <a:gdLst/>
            <a:ahLst/>
            <a:cxnLst/>
            <a:rect l="l" t="t" r="r" b="b"/>
            <a:pathLst>
              <a:path w="8068067" h="8466868">
                <a:moveTo>
                  <a:pt x="0" y="0"/>
                </a:moveTo>
                <a:lnTo>
                  <a:pt x="8068067" y="0"/>
                </a:lnTo>
                <a:lnTo>
                  <a:pt x="8068067" y="8466869"/>
                </a:lnTo>
                <a:lnTo>
                  <a:pt x="0" y="84668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TextBox 3"/>
          <p:cNvSpPr txBox="1"/>
          <p:nvPr/>
        </p:nvSpPr>
        <p:spPr>
          <a:xfrm>
            <a:off x="1028700" y="1729186"/>
            <a:ext cx="10138335" cy="1859274"/>
          </a:xfrm>
          <a:prstGeom prst="rect">
            <a:avLst/>
          </a:prstGeom>
        </p:spPr>
        <p:txBody>
          <a:bodyPr lIns="0" tIns="0" rIns="0" bIns="0" rtlCol="0" anchor="t">
            <a:spAutoFit/>
          </a:bodyPr>
          <a:lstStyle/>
          <a:p>
            <a:pPr algn="l">
              <a:lnSpc>
                <a:spcPts val="7019"/>
              </a:lnSpc>
            </a:pPr>
            <a:r>
              <a:rPr lang="en-US" sz="7799" b="1">
                <a:solidFill>
                  <a:srgbClr val="151912"/>
                </a:solidFill>
                <a:latin typeface="Cy Grotesk Wide Bold"/>
                <a:ea typeface="Cy Grotesk Wide Bold"/>
                <a:cs typeface="Cy Grotesk Wide Bold"/>
                <a:sym typeface="Cy Grotesk Wide Bold"/>
              </a:rPr>
              <a:t>Algoritmos utilizados</a:t>
            </a:r>
          </a:p>
        </p:txBody>
      </p:sp>
      <p:sp>
        <p:nvSpPr>
          <p:cNvPr id="4" name="TextBox 4"/>
          <p:cNvSpPr txBox="1"/>
          <p:nvPr/>
        </p:nvSpPr>
        <p:spPr>
          <a:xfrm>
            <a:off x="1028700" y="4038999"/>
            <a:ext cx="9023783" cy="4958080"/>
          </a:xfrm>
          <a:prstGeom prst="rect">
            <a:avLst/>
          </a:prstGeom>
        </p:spPr>
        <p:txBody>
          <a:bodyPr lIns="0" tIns="0" rIns="0" bIns="0" rtlCol="0" anchor="t">
            <a:spAutoFit/>
          </a:bodyPr>
          <a:lstStyle/>
          <a:p>
            <a:pPr algn="l">
              <a:lnSpc>
                <a:spcPts val="3919"/>
              </a:lnSpc>
            </a:pPr>
            <a:r>
              <a:rPr lang="en-US" sz="2799">
                <a:solidFill>
                  <a:srgbClr val="000000"/>
                </a:solidFill>
                <a:latin typeface="Arimo"/>
                <a:ea typeface="Arimo"/>
                <a:cs typeface="Arimo"/>
                <a:sym typeface="Arimo"/>
              </a:rPr>
              <a:t>En el proyecto se implementaron los siguientes algoritmos:</a:t>
            </a:r>
          </a:p>
          <a:p>
            <a:pPr marL="604519" lvl="1" indent="-302260" algn="l">
              <a:lnSpc>
                <a:spcPts val="3919"/>
              </a:lnSpc>
              <a:buFont typeface="Arial"/>
              <a:buChar char="•"/>
            </a:pPr>
            <a:r>
              <a:rPr lang="en-US" sz="2799">
                <a:solidFill>
                  <a:srgbClr val="000000"/>
                </a:solidFill>
                <a:latin typeface="Arimo"/>
                <a:ea typeface="Arimo"/>
                <a:cs typeface="Arimo"/>
                <a:sym typeface="Arimo"/>
              </a:rPr>
              <a:t>Programación dinámica (Top-Down) para asignación óptima de productos.</a:t>
            </a:r>
          </a:p>
          <a:p>
            <a:pPr marL="604519" lvl="1" indent="-302260" algn="l">
              <a:lnSpc>
                <a:spcPts val="3919"/>
              </a:lnSpc>
              <a:buFont typeface="Arial"/>
              <a:buChar char="•"/>
            </a:pPr>
            <a:r>
              <a:rPr lang="en-US" sz="2799">
                <a:solidFill>
                  <a:srgbClr val="000000"/>
                </a:solidFill>
                <a:latin typeface="Arimo"/>
                <a:ea typeface="Arimo"/>
                <a:cs typeface="Arimo"/>
                <a:sym typeface="Arimo"/>
              </a:rPr>
              <a:t>Dijkstra y Floyd-Warshall para optimización de rutas.</a:t>
            </a:r>
          </a:p>
          <a:p>
            <a:pPr marL="604519" lvl="1" indent="-302260" algn="l">
              <a:lnSpc>
                <a:spcPts val="3919"/>
              </a:lnSpc>
              <a:buFont typeface="Arial"/>
              <a:buChar char="•"/>
            </a:pPr>
            <a:r>
              <a:rPr lang="en-US" sz="2799">
                <a:solidFill>
                  <a:srgbClr val="000000"/>
                </a:solidFill>
                <a:latin typeface="Arimo"/>
                <a:ea typeface="Arimo"/>
                <a:cs typeface="Arimo"/>
                <a:sym typeface="Arimo"/>
              </a:rPr>
              <a:t>Merge Sort, Quick Sort (Lomuto), Counting Sort, Radix Sort, Heap Sort y Hash Sort para ordenamiento de productos.</a:t>
            </a:r>
          </a:p>
          <a:p>
            <a:pPr marL="604519" lvl="1" indent="-302260" algn="l">
              <a:lnSpc>
                <a:spcPts val="3919"/>
              </a:lnSpc>
              <a:buFont typeface="Arial"/>
              <a:buChar char="•"/>
            </a:pPr>
            <a:r>
              <a:rPr lang="en-US" sz="2799">
                <a:solidFill>
                  <a:srgbClr val="000000"/>
                </a:solidFill>
                <a:latin typeface="Arimo"/>
                <a:ea typeface="Arimo"/>
                <a:cs typeface="Arimo"/>
                <a:sym typeface="Arimo"/>
              </a:rPr>
              <a:t>Búsqueda binaria recursiva para localizar productos por nombre.</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TextBox 2"/>
          <p:cNvSpPr txBox="1"/>
          <p:nvPr/>
        </p:nvSpPr>
        <p:spPr>
          <a:xfrm>
            <a:off x="1028700" y="1238250"/>
            <a:ext cx="7090062" cy="1859274"/>
          </a:xfrm>
          <a:prstGeom prst="rect">
            <a:avLst/>
          </a:prstGeom>
        </p:spPr>
        <p:txBody>
          <a:bodyPr lIns="0" tIns="0" rIns="0" bIns="0" rtlCol="0" anchor="t">
            <a:spAutoFit/>
          </a:bodyPr>
          <a:lstStyle/>
          <a:p>
            <a:pPr algn="l">
              <a:lnSpc>
                <a:spcPts val="7019"/>
              </a:lnSpc>
            </a:pPr>
            <a:r>
              <a:rPr lang="en-US" sz="7799" b="1">
                <a:solidFill>
                  <a:srgbClr val="151912"/>
                </a:solidFill>
                <a:latin typeface="Cy Grotesk Wide Bold"/>
                <a:ea typeface="Cy Grotesk Wide Bold"/>
                <a:cs typeface="Cy Grotesk Wide Bold"/>
                <a:sym typeface="Cy Grotesk Wide Bold"/>
              </a:rPr>
              <a:t>Precarga de Datos</a:t>
            </a:r>
          </a:p>
        </p:txBody>
      </p:sp>
      <p:grpSp>
        <p:nvGrpSpPr>
          <p:cNvPr id="3" name="Group 3"/>
          <p:cNvGrpSpPr/>
          <p:nvPr/>
        </p:nvGrpSpPr>
        <p:grpSpPr>
          <a:xfrm rot="5400000">
            <a:off x="8491336" y="-6848824"/>
            <a:ext cx="10111312" cy="10114179"/>
            <a:chOff x="0" y="0"/>
            <a:chExt cx="4479290" cy="4480560"/>
          </a:xfrm>
        </p:grpSpPr>
        <p:sp>
          <p:nvSpPr>
            <p:cNvPr id="4" name="Freeform 4"/>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5" name="Freeform 5"/>
          <p:cNvSpPr/>
          <p:nvPr/>
        </p:nvSpPr>
        <p:spPr>
          <a:xfrm>
            <a:off x="8680349" y="3769013"/>
            <a:ext cx="9070690" cy="5771226"/>
          </a:xfrm>
          <a:custGeom>
            <a:avLst/>
            <a:gdLst/>
            <a:ahLst/>
            <a:cxnLst/>
            <a:rect l="l" t="t" r="r" b="b"/>
            <a:pathLst>
              <a:path w="9070690" h="5771226">
                <a:moveTo>
                  <a:pt x="0" y="0"/>
                </a:moveTo>
                <a:lnTo>
                  <a:pt x="9070690" y="0"/>
                </a:lnTo>
                <a:lnTo>
                  <a:pt x="9070690" y="5771227"/>
                </a:lnTo>
                <a:lnTo>
                  <a:pt x="0" y="5771227"/>
                </a:lnTo>
                <a:lnTo>
                  <a:pt x="0" y="0"/>
                </a:lnTo>
                <a:close/>
              </a:path>
            </a:pathLst>
          </a:custGeom>
          <a:blipFill>
            <a:blip r:embed="rId3"/>
            <a:stretch>
              <a:fillRect/>
            </a:stretch>
          </a:blipFill>
        </p:spPr>
        <p:txBody>
          <a:bodyPr/>
          <a:lstStyle/>
          <a:p>
            <a:endParaRPr lang="es-MX"/>
          </a:p>
        </p:txBody>
      </p:sp>
      <p:sp>
        <p:nvSpPr>
          <p:cNvPr id="6" name="TextBox 6"/>
          <p:cNvSpPr txBox="1"/>
          <p:nvPr/>
        </p:nvSpPr>
        <p:spPr>
          <a:xfrm>
            <a:off x="1028700" y="3682365"/>
            <a:ext cx="7090062" cy="5857875"/>
          </a:xfrm>
          <a:prstGeom prst="rect">
            <a:avLst/>
          </a:prstGeom>
        </p:spPr>
        <p:txBody>
          <a:bodyPr lIns="0" tIns="0" rIns="0" bIns="0" rtlCol="0" anchor="t">
            <a:spAutoFit/>
          </a:bodyPr>
          <a:lstStyle/>
          <a:p>
            <a:pPr algn="l">
              <a:lnSpc>
                <a:spcPts val="2100"/>
              </a:lnSpc>
            </a:pPr>
            <a:r>
              <a:rPr lang="en-US" sz="1500" b="1">
                <a:solidFill>
                  <a:srgbClr val="151912"/>
                </a:solidFill>
                <a:latin typeface="Cy Grotesk Wide Bold"/>
                <a:ea typeface="Cy Grotesk Wide Bold"/>
                <a:cs typeface="Cy Grotesk Wide Bold"/>
                <a:sym typeface="Cy Grotesk Wide Bold"/>
              </a:rPr>
              <a:t>Descripción</a:t>
            </a:r>
          </a:p>
          <a:p>
            <a:pPr algn="l">
              <a:lnSpc>
                <a:spcPts val="2100"/>
              </a:lnSpc>
            </a:pPr>
            <a:r>
              <a:rPr lang="en-US" sz="1500">
                <a:solidFill>
                  <a:srgbClr val="151912"/>
                </a:solidFill>
                <a:latin typeface="Cy Grotesk Wide"/>
                <a:ea typeface="Cy Grotesk Wide"/>
                <a:cs typeface="Cy Grotesk Wide"/>
                <a:sym typeface="Cy Grotesk Wide"/>
              </a:rPr>
              <a:t>El algoritmo precargarDatos() se ejecuta al inicio del sistema y genera automáticamente todos los datos necesarios para que funcione la simulación. Inicializa localidades, camiones, clientes, conexiones y productos con valores aleatorios coherentes, permitiendo que el sistema esté listo sin intervención del usuario.</a:t>
            </a:r>
          </a:p>
          <a:p>
            <a:pPr algn="l">
              <a:lnSpc>
                <a:spcPts val="2100"/>
              </a:lnSpc>
            </a:pPr>
            <a:r>
              <a:rPr lang="en-US" sz="1500" b="1">
                <a:solidFill>
                  <a:srgbClr val="151912"/>
                </a:solidFill>
                <a:latin typeface="Cy Grotesk Wide Bold"/>
                <a:ea typeface="Cy Grotesk Wide Bold"/>
                <a:cs typeface="Cy Grotesk Wide Bold"/>
                <a:sym typeface="Cy Grotesk Wide Bold"/>
              </a:rPr>
              <a:t>¿Cuál era el propósito?</a:t>
            </a:r>
          </a:p>
          <a:p>
            <a:pPr algn="l">
              <a:lnSpc>
                <a:spcPts val="2100"/>
              </a:lnSpc>
            </a:pPr>
            <a:r>
              <a:rPr lang="en-US" sz="1500">
                <a:solidFill>
                  <a:srgbClr val="151912"/>
                </a:solidFill>
                <a:latin typeface="Cy Grotesk Wide"/>
                <a:ea typeface="Cy Grotesk Wide"/>
                <a:cs typeface="Cy Grotesk Wide"/>
                <a:sym typeface="Cy Grotesk Wide"/>
              </a:rPr>
              <a:t>Crear un entorno de simulación completo, funcional y autónomo, que permita:</a:t>
            </a:r>
          </a:p>
          <a:p>
            <a:pPr marL="323853" lvl="1" indent="-161927" algn="l">
              <a:lnSpc>
                <a:spcPts val="2100"/>
              </a:lnSpc>
              <a:buFont typeface="Arial"/>
              <a:buChar char="•"/>
            </a:pPr>
            <a:r>
              <a:rPr lang="en-US" sz="1500">
                <a:solidFill>
                  <a:srgbClr val="151912"/>
                </a:solidFill>
                <a:latin typeface="Cy Grotesk Wide"/>
                <a:ea typeface="Cy Grotesk Wide"/>
                <a:cs typeface="Cy Grotesk Wide"/>
                <a:sym typeface="Cy Grotesk Wide"/>
              </a:rPr>
              <a:t>Probar y validar todos los módulos del sistema desde el primer momento</a:t>
            </a:r>
          </a:p>
          <a:p>
            <a:pPr marL="323853" lvl="1" indent="-161927" algn="l">
              <a:lnSpc>
                <a:spcPts val="2100"/>
              </a:lnSpc>
              <a:buFont typeface="Arial"/>
              <a:buChar char="•"/>
            </a:pPr>
            <a:r>
              <a:rPr lang="en-US" sz="1500">
                <a:solidFill>
                  <a:srgbClr val="151912"/>
                </a:solidFill>
                <a:latin typeface="Cy Grotesk Wide"/>
                <a:ea typeface="Cy Grotesk Wide"/>
                <a:cs typeface="Cy Grotesk Wide"/>
                <a:sym typeface="Cy Grotesk Wide"/>
              </a:rPr>
              <a:t>Generar múltiples escenarios logísticos en cada ejecución</a:t>
            </a:r>
          </a:p>
          <a:p>
            <a:pPr marL="323853" lvl="1" indent="-161927" algn="l">
              <a:lnSpc>
                <a:spcPts val="2100"/>
              </a:lnSpc>
              <a:buFont typeface="Arial"/>
              <a:buChar char="•"/>
            </a:pPr>
            <a:r>
              <a:rPr lang="en-US" sz="1500">
                <a:solidFill>
                  <a:srgbClr val="151912"/>
                </a:solidFill>
                <a:latin typeface="Cy Grotesk Wide"/>
                <a:ea typeface="Cy Grotesk Wide"/>
                <a:cs typeface="Cy Grotesk Wide"/>
                <a:sym typeface="Cy Grotesk Wide"/>
              </a:rPr>
              <a:t>Detectar errores o comportamientos inesperados durante el desarrollo</a:t>
            </a:r>
          </a:p>
          <a:p>
            <a:pPr marL="323853" lvl="1" indent="-161927" algn="l">
              <a:lnSpc>
                <a:spcPts val="2100"/>
              </a:lnSpc>
              <a:buFont typeface="Arial"/>
              <a:buChar char="•"/>
            </a:pPr>
            <a:r>
              <a:rPr lang="en-US" sz="1500">
                <a:solidFill>
                  <a:srgbClr val="151912"/>
                </a:solidFill>
                <a:latin typeface="Cy Grotesk Wide"/>
                <a:ea typeface="Cy Grotesk Wide"/>
                <a:cs typeface="Cy Grotesk Wide"/>
                <a:sym typeface="Cy Grotesk Wide"/>
              </a:rPr>
              <a:t>Ahorrar tiempo al evitar la carga manual o desde archivos</a:t>
            </a:r>
          </a:p>
          <a:p>
            <a:pPr algn="l">
              <a:lnSpc>
                <a:spcPts val="2100"/>
              </a:lnSpc>
            </a:pPr>
            <a:endParaRPr lang="en-US" sz="1500">
              <a:solidFill>
                <a:srgbClr val="151912"/>
              </a:solidFill>
              <a:latin typeface="Cy Grotesk Wide"/>
              <a:ea typeface="Cy Grotesk Wide"/>
              <a:cs typeface="Cy Grotesk Wide"/>
              <a:sym typeface="Cy Grotesk Wide"/>
            </a:endParaRPr>
          </a:p>
          <a:p>
            <a:pPr algn="l">
              <a:lnSpc>
                <a:spcPts val="2100"/>
              </a:lnSpc>
            </a:pPr>
            <a:r>
              <a:rPr lang="en-US" sz="1500" b="1">
                <a:solidFill>
                  <a:srgbClr val="151912"/>
                </a:solidFill>
                <a:latin typeface="Cy Grotesk Wide Bold"/>
                <a:ea typeface="Cy Grotesk Wide Bold"/>
                <a:cs typeface="Cy Grotesk Wide Bold"/>
                <a:sym typeface="Cy Grotesk Wide Bold"/>
              </a:rPr>
              <a:t>Complejidad</a:t>
            </a:r>
          </a:p>
          <a:p>
            <a:pPr algn="l">
              <a:lnSpc>
                <a:spcPts val="2100"/>
              </a:lnSpc>
            </a:pPr>
            <a:r>
              <a:rPr lang="en-US" sz="1500">
                <a:solidFill>
                  <a:srgbClr val="151912"/>
                </a:solidFill>
                <a:latin typeface="Cy Grotesk Wide"/>
                <a:ea typeface="Cy Grotesk Wide"/>
                <a:cs typeface="Cy Grotesk Wide"/>
                <a:sym typeface="Cy Grotesk Wide"/>
              </a:rPr>
              <a:t>O(n)</a:t>
            </a:r>
          </a:p>
          <a:p>
            <a:pPr algn="l">
              <a:lnSpc>
                <a:spcPts val="2100"/>
              </a:lnSpc>
            </a:pPr>
            <a:r>
              <a:rPr lang="en-US" sz="1500">
                <a:solidFill>
                  <a:srgbClr val="151912"/>
                </a:solidFill>
                <a:latin typeface="Cy Grotesk Wide"/>
                <a:ea typeface="Cy Grotesk Wide"/>
                <a:cs typeface="Cy Grotesk Wide"/>
                <a:sym typeface="Cy Grotesk Wide"/>
              </a:rPr>
              <a:t>donde n es el número de elementos generados (localidades, camiones, clientes, conexiones, etc.).</a:t>
            </a:r>
          </a:p>
          <a:p>
            <a:pPr algn="l">
              <a:lnSpc>
                <a:spcPts val="2100"/>
              </a:lnSpc>
            </a:pPr>
            <a:endParaRPr lang="en-US" sz="1500">
              <a:solidFill>
                <a:srgbClr val="151912"/>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475947" y="3518549"/>
            <a:ext cx="7407538" cy="4964262"/>
          </a:xfrm>
          <a:custGeom>
            <a:avLst/>
            <a:gdLst/>
            <a:ahLst/>
            <a:cxnLst/>
            <a:rect l="l" t="t" r="r" b="b"/>
            <a:pathLst>
              <a:path w="7407538" h="4964262">
                <a:moveTo>
                  <a:pt x="0" y="0"/>
                </a:moveTo>
                <a:lnTo>
                  <a:pt x="7407538" y="0"/>
                </a:lnTo>
                <a:lnTo>
                  <a:pt x="7407538" y="4964262"/>
                </a:lnTo>
                <a:lnTo>
                  <a:pt x="0" y="4964262"/>
                </a:lnTo>
                <a:lnTo>
                  <a:pt x="0" y="0"/>
                </a:lnTo>
                <a:close/>
              </a:path>
            </a:pathLst>
          </a:custGeom>
          <a:blipFill>
            <a:blip r:embed="rId2"/>
            <a:stretch>
              <a:fillRect l="-4566" r="-4566"/>
            </a:stretch>
          </a:blipFill>
        </p:spPr>
        <p:txBody>
          <a:bodyPr/>
          <a:lstStyle/>
          <a:p>
            <a:endParaRPr lang="es-MX"/>
          </a:p>
        </p:txBody>
      </p:sp>
      <p:sp>
        <p:nvSpPr>
          <p:cNvPr id="3" name="TextBox 3"/>
          <p:cNvSpPr txBox="1"/>
          <p:nvPr/>
        </p:nvSpPr>
        <p:spPr>
          <a:xfrm>
            <a:off x="1028700" y="1729186"/>
            <a:ext cx="10138335" cy="1859274"/>
          </a:xfrm>
          <a:prstGeom prst="rect">
            <a:avLst/>
          </a:prstGeom>
        </p:spPr>
        <p:txBody>
          <a:bodyPr lIns="0" tIns="0" rIns="0" bIns="0" rtlCol="0" anchor="t">
            <a:spAutoFit/>
          </a:bodyPr>
          <a:lstStyle/>
          <a:p>
            <a:pPr algn="l">
              <a:lnSpc>
                <a:spcPts val="7019"/>
              </a:lnSpc>
            </a:pPr>
            <a:r>
              <a:rPr lang="en-US" sz="7799" b="1">
                <a:solidFill>
                  <a:srgbClr val="151912"/>
                </a:solidFill>
                <a:latin typeface="Cy Grotesk Wide Bold"/>
                <a:ea typeface="Cy Grotesk Wide Bold"/>
                <a:cs typeface="Cy Grotesk Wide Bold"/>
                <a:sym typeface="Cy Grotesk Wide Bold"/>
              </a:rPr>
              <a:t>Top down</a:t>
            </a:r>
          </a:p>
          <a:p>
            <a:pPr algn="l">
              <a:lnSpc>
                <a:spcPts val="7019"/>
              </a:lnSpc>
            </a:pPr>
            <a:endParaRPr lang="en-US" sz="7799" b="1">
              <a:solidFill>
                <a:srgbClr val="151912"/>
              </a:solidFill>
              <a:latin typeface="Cy Grotesk Wide Bold"/>
              <a:ea typeface="Cy Grotesk Wide Bold"/>
              <a:cs typeface="Cy Grotesk Wide Bold"/>
              <a:sym typeface="Cy Grotesk Wide Bold"/>
            </a:endParaRPr>
          </a:p>
        </p:txBody>
      </p:sp>
      <p:sp>
        <p:nvSpPr>
          <p:cNvPr id="4" name="TextBox 4"/>
          <p:cNvSpPr txBox="1"/>
          <p:nvPr/>
        </p:nvSpPr>
        <p:spPr>
          <a:xfrm>
            <a:off x="8778874" y="1347648"/>
            <a:ext cx="8906939" cy="7135163"/>
          </a:xfrm>
          <a:prstGeom prst="rect">
            <a:avLst/>
          </a:prstGeom>
        </p:spPr>
        <p:txBody>
          <a:bodyPr lIns="0" tIns="0" rIns="0" bIns="0" rtlCol="0" anchor="t">
            <a:spAutoFit/>
          </a:bodyPr>
          <a:lstStyle/>
          <a:p>
            <a:pPr algn="l">
              <a:lnSpc>
                <a:spcPts val="2600"/>
              </a:lnSpc>
            </a:pPr>
            <a:r>
              <a:rPr lang="en-US" sz="1857" b="1">
                <a:solidFill>
                  <a:srgbClr val="151912"/>
                </a:solidFill>
                <a:latin typeface="Cy Grotesk Wide Bold"/>
                <a:ea typeface="Cy Grotesk Wide Bold"/>
                <a:cs typeface="Cy Grotesk Wide Bold"/>
                <a:sym typeface="Cy Grotesk Wide Bold"/>
              </a:rPr>
              <a:t>Descripción</a:t>
            </a:r>
            <a:r>
              <a:rPr lang="en-US" sz="1857">
                <a:solidFill>
                  <a:srgbClr val="151912"/>
                </a:solidFill>
                <a:latin typeface="Cy Grotesk Wide"/>
                <a:ea typeface="Cy Grotesk Wide"/>
                <a:cs typeface="Cy Grotesk Wide"/>
                <a:sym typeface="Cy Grotesk Wide"/>
              </a:rPr>
              <a:t> </a:t>
            </a:r>
          </a:p>
          <a:p>
            <a:pPr algn="l">
              <a:lnSpc>
                <a:spcPts val="2600"/>
              </a:lnSpc>
            </a:pPr>
            <a:r>
              <a:rPr lang="en-US" sz="1857">
                <a:solidFill>
                  <a:srgbClr val="151912"/>
                </a:solidFill>
                <a:latin typeface="Cy Grotesk Wide"/>
                <a:ea typeface="Cy Grotesk Wide"/>
                <a:cs typeface="Cy Grotesk Wide"/>
                <a:sym typeface="Cy Grotesk Wide"/>
              </a:rPr>
              <a:t>La función resolver_top_down() aplica programación dinámica con memorización para resolver una versión del problema de la mochila con dos restricciones: peso y volumen.</a:t>
            </a:r>
          </a:p>
          <a:p>
            <a:pPr algn="l">
              <a:lnSpc>
                <a:spcPts val="2600"/>
              </a:lnSpc>
            </a:pPr>
            <a:r>
              <a:rPr lang="en-US" sz="1857">
                <a:solidFill>
                  <a:srgbClr val="151912"/>
                </a:solidFill>
                <a:latin typeface="Cy Grotesk Wide"/>
                <a:ea typeface="Cy Grotesk Wide"/>
                <a:cs typeface="Cy Grotesk Wide"/>
                <a:sym typeface="Cy Grotesk Wide"/>
              </a:rPr>
              <a:t>Esta función fue implementada para encontrar de forma óptima qué productos debe llevar cada camión, considerando sus límites físicos. Su uso garantiza una asignación eficiente de recursos, mejorando la logística general del sistema.</a:t>
            </a:r>
          </a:p>
          <a:p>
            <a:pPr algn="l">
              <a:lnSpc>
                <a:spcPts val="2600"/>
              </a:lnSpc>
            </a:pPr>
            <a:r>
              <a:rPr lang="en-US" sz="1857">
                <a:solidFill>
                  <a:srgbClr val="151912"/>
                </a:solidFill>
                <a:latin typeface="Cy Grotesk Wide"/>
                <a:ea typeface="Cy Grotesk Wide"/>
                <a:cs typeface="Cy Grotesk Wide"/>
                <a:sym typeface="Cy Grotesk Wide"/>
              </a:rPr>
              <a:t> </a:t>
            </a:r>
          </a:p>
          <a:p>
            <a:pPr algn="l">
              <a:lnSpc>
                <a:spcPts val="2600"/>
              </a:lnSpc>
            </a:pPr>
            <a:r>
              <a:rPr lang="en-US" sz="1857">
                <a:solidFill>
                  <a:srgbClr val="151912"/>
                </a:solidFill>
                <a:latin typeface="Cy Grotesk Wide"/>
                <a:ea typeface="Cy Grotesk Wide"/>
                <a:cs typeface="Cy Grotesk Wide"/>
                <a:sym typeface="Cy Grotesk Wide"/>
              </a:rPr>
              <a:t> </a:t>
            </a:r>
            <a:r>
              <a:rPr lang="en-US" sz="1857" b="1">
                <a:solidFill>
                  <a:srgbClr val="151912"/>
                </a:solidFill>
                <a:latin typeface="Cy Grotesk Wide Bold"/>
                <a:ea typeface="Cy Grotesk Wide Bold"/>
                <a:cs typeface="Cy Grotesk Wide Bold"/>
                <a:sym typeface="Cy Grotesk Wide Bold"/>
              </a:rPr>
              <a:t>Proceso resumido:</a:t>
            </a:r>
          </a:p>
          <a:p>
            <a:pPr marL="400959" lvl="1" indent="-200479" algn="l">
              <a:lnSpc>
                <a:spcPts val="2600"/>
              </a:lnSpc>
              <a:buAutoNum type="arabicPeriod"/>
            </a:pPr>
            <a:r>
              <a:rPr lang="en-US" sz="1857">
                <a:solidFill>
                  <a:srgbClr val="151912"/>
                </a:solidFill>
                <a:latin typeface="Cy Grotesk Wide"/>
                <a:ea typeface="Cy Grotesk Wide"/>
                <a:cs typeface="Cy Grotesk Wide"/>
                <a:sym typeface="Cy Grotesk Wide"/>
              </a:rPr>
              <a:t>Verifica si ya se resolvió el subproblema (memorización).</a:t>
            </a:r>
          </a:p>
          <a:p>
            <a:pPr marL="400959" lvl="1" indent="-200479" algn="l">
              <a:lnSpc>
                <a:spcPts val="2600"/>
              </a:lnSpc>
              <a:buAutoNum type="arabicPeriod"/>
            </a:pPr>
            <a:r>
              <a:rPr lang="en-US" sz="1857">
                <a:solidFill>
                  <a:srgbClr val="151912"/>
                </a:solidFill>
                <a:latin typeface="Cy Grotesk Wide"/>
                <a:ea typeface="Cy Grotesk Wide"/>
                <a:cs typeface="Cy Grotesk Wide"/>
                <a:sym typeface="Cy Grotesk Wide"/>
              </a:rPr>
              <a:t>Evalúa dos opciones:</a:t>
            </a:r>
          </a:p>
          <a:p>
            <a:pPr marL="801918" lvl="2" indent="-267306" algn="l">
              <a:lnSpc>
                <a:spcPts val="2600"/>
              </a:lnSpc>
              <a:buFont typeface="Arial"/>
              <a:buChar char="⚬"/>
            </a:pPr>
            <a:r>
              <a:rPr lang="en-US" sz="1857">
                <a:solidFill>
                  <a:srgbClr val="151912"/>
                </a:solidFill>
                <a:latin typeface="Cy Grotesk Wide"/>
                <a:ea typeface="Cy Grotesk Wide"/>
                <a:cs typeface="Cy Grotesk Wide"/>
                <a:sym typeface="Cy Grotesk Wide"/>
              </a:rPr>
              <a:t>No tomar el pedido actual.</a:t>
            </a:r>
          </a:p>
          <a:p>
            <a:pPr marL="801918" lvl="2" indent="-267306" algn="l">
              <a:lnSpc>
                <a:spcPts val="2600"/>
              </a:lnSpc>
              <a:buFont typeface="Arial"/>
              <a:buChar char="⚬"/>
            </a:pPr>
            <a:r>
              <a:rPr lang="en-US" sz="1857">
                <a:solidFill>
                  <a:srgbClr val="151912"/>
                </a:solidFill>
                <a:latin typeface="Cy Grotesk Wide"/>
                <a:ea typeface="Cy Grotesk Wide"/>
                <a:cs typeface="Cy Grotesk Wide"/>
                <a:sym typeface="Cy Grotesk Wide"/>
              </a:rPr>
              <a:t>Tomarlo si respeta el peso y volumen restantes.</a:t>
            </a:r>
          </a:p>
          <a:p>
            <a:pPr marL="400959" lvl="1" indent="-200479" algn="l">
              <a:lnSpc>
                <a:spcPts val="2600"/>
              </a:lnSpc>
              <a:buAutoNum type="arabicPeriod"/>
            </a:pPr>
            <a:r>
              <a:rPr lang="en-US" sz="1857">
                <a:solidFill>
                  <a:srgbClr val="151912"/>
                </a:solidFill>
                <a:latin typeface="Cy Grotesk Wide"/>
                <a:ea typeface="Cy Grotesk Wide"/>
                <a:cs typeface="Cy Grotesk Wide"/>
                <a:sym typeface="Cy Grotesk Wide"/>
              </a:rPr>
              <a:t>Guarda el mejor resultado en la tabla y registra la decisión.</a:t>
            </a:r>
          </a:p>
          <a:p>
            <a:pPr algn="l">
              <a:lnSpc>
                <a:spcPts val="2600"/>
              </a:lnSpc>
            </a:pPr>
            <a:r>
              <a:rPr lang="en-US" sz="1857" b="1">
                <a:solidFill>
                  <a:srgbClr val="151912"/>
                </a:solidFill>
                <a:latin typeface="Cy Grotesk Wide Bold"/>
                <a:ea typeface="Cy Grotesk Wide Bold"/>
                <a:cs typeface="Cy Grotesk Wide Bold"/>
                <a:sym typeface="Cy Grotesk Wide Bold"/>
              </a:rPr>
              <a:t>Complejidad temporal:</a:t>
            </a:r>
          </a:p>
          <a:p>
            <a:pPr algn="l">
              <a:lnSpc>
                <a:spcPts val="2600"/>
              </a:lnSpc>
            </a:pPr>
            <a:r>
              <a:rPr lang="en-US" sz="1857">
                <a:solidFill>
                  <a:srgbClr val="151912"/>
                </a:solidFill>
                <a:latin typeface="Cy Grotesk Wide"/>
                <a:ea typeface="Cy Grotesk Wide"/>
                <a:cs typeface="Cy Grotesk Wide"/>
                <a:sym typeface="Cy Grotesk Wide"/>
              </a:rPr>
              <a:t>O(n⋅W⋅V)</a:t>
            </a:r>
          </a:p>
          <a:p>
            <a:pPr algn="l">
              <a:lnSpc>
                <a:spcPts val="2600"/>
              </a:lnSpc>
            </a:pPr>
            <a:r>
              <a:rPr lang="en-US" sz="1857">
                <a:solidFill>
                  <a:srgbClr val="151912"/>
                </a:solidFill>
                <a:latin typeface="Cy Grotesk Wide"/>
                <a:ea typeface="Cy Grotesk Wide"/>
                <a:cs typeface="Cy Grotesk Wide"/>
                <a:sym typeface="Cy Grotesk Wide"/>
              </a:rPr>
              <a:t>donde</a:t>
            </a:r>
          </a:p>
          <a:p>
            <a:pPr marL="400959" lvl="1" indent="-200479" algn="l">
              <a:lnSpc>
                <a:spcPts val="2600"/>
              </a:lnSpc>
              <a:buFont typeface="Arial"/>
              <a:buChar char="•"/>
            </a:pPr>
            <a:r>
              <a:rPr lang="en-US" sz="1857">
                <a:solidFill>
                  <a:srgbClr val="151912"/>
                </a:solidFill>
                <a:latin typeface="Cy Grotesk Wide"/>
                <a:ea typeface="Cy Grotesk Wide"/>
                <a:cs typeface="Cy Grotesk Wide"/>
                <a:sym typeface="Cy Grotesk Wide"/>
              </a:rPr>
              <a:t>n: número de pedidos</a:t>
            </a:r>
          </a:p>
          <a:p>
            <a:pPr marL="400959" lvl="1" indent="-200479" algn="l">
              <a:lnSpc>
                <a:spcPts val="2600"/>
              </a:lnSpc>
              <a:buFont typeface="Arial"/>
              <a:buChar char="•"/>
            </a:pPr>
            <a:r>
              <a:rPr lang="en-US" sz="1857">
                <a:solidFill>
                  <a:srgbClr val="151912"/>
                </a:solidFill>
                <a:latin typeface="Cy Grotesk Wide"/>
                <a:ea typeface="Cy Grotesk Wide"/>
                <a:cs typeface="Cy Grotesk Wide"/>
                <a:sym typeface="Cy Grotesk Wide"/>
              </a:rPr>
              <a:t>W: peso máximo del camión</a:t>
            </a:r>
          </a:p>
          <a:p>
            <a:pPr marL="400959" lvl="1" indent="-200479" algn="l">
              <a:lnSpc>
                <a:spcPts val="2600"/>
              </a:lnSpc>
              <a:buFont typeface="Arial"/>
              <a:buChar char="•"/>
            </a:pPr>
            <a:r>
              <a:rPr lang="en-US" sz="1857">
                <a:solidFill>
                  <a:srgbClr val="151912"/>
                </a:solidFill>
                <a:latin typeface="Cy Grotesk Wide"/>
                <a:ea typeface="Cy Grotesk Wide"/>
                <a:cs typeface="Cy Grotesk Wide"/>
                <a:sym typeface="Cy Grotesk Wide"/>
              </a:rPr>
              <a:t>V: volumen máximo del camión</a:t>
            </a:r>
          </a:p>
          <a:p>
            <a:pPr algn="l">
              <a:lnSpc>
                <a:spcPts val="2600"/>
              </a:lnSpc>
            </a:pPr>
            <a:endParaRPr lang="en-US" sz="1857">
              <a:solidFill>
                <a:srgbClr val="151912"/>
              </a:solidFill>
              <a:latin typeface="Cy Grotesk Wide"/>
              <a:ea typeface="Cy Grotesk Wide"/>
              <a:cs typeface="Cy Grotesk Wide"/>
              <a:sym typeface="Cy Grotesk Wide"/>
            </a:endParaRPr>
          </a:p>
        </p:txBody>
      </p:sp>
      <p:grpSp>
        <p:nvGrpSpPr>
          <p:cNvPr id="5" name="Group 5"/>
          <p:cNvGrpSpPr/>
          <p:nvPr/>
        </p:nvGrpSpPr>
        <p:grpSpPr>
          <a:xfrm rot="-10800000">
            <a:off x="8176688" y="8482811"/>
            <a:ext cx="10111312" cy="10114179"/>
            <a:chOff x="0" y="0"/>
            <a:chExt cx="4479290" cy="4480560"/>
          </a:xfrm>
        </p:grpSpPr>
        <p:sp>
          <p:nvSpPr>
            <p:cNvPr id="6" name="Freeform 6"/>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3"/>
              <a:stretch>
                <a:fillRect l="-25068" r="-25068"/>
              </a:stretch>
            </a:blipFill>
          </p:spPr>
          <p:txBody>
            <a:bodyPr/>
            <a:lstStyle/>
            <a:p>
              <a:endParaRPr lang="es-MX"/>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11046649" y="4022966"/>
            <a:ext cx="5952770" cy="5547360"/>
          </a:xfrm>
          <a:custGeom>
            <a:avLst/>
            <a:gdLst/>
            <a:ahLst/>
            <a:cxnLst/>
            <a:rect l="l" t="t" r="r" b="b"/>
            <a:pathLst>
              <a:path w="5952770" h="5547360">
                <a:moveTo>
                  <a:pt x="0" y="0"/>
                </a:moveTo>
                <a:lnTo>
                  <a:pt x="5952770" y="0"/>
                </a:lnTo>
                <a:lnTo>
                  <a:pt x="5952770" y="5547360"/>
                </a:lnTo>
                <a:lnTo>
                  <a:pt x="0" y="554736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028700" y="1729186"/>
            <a:ext cx="14007162" cy="2745099"/>
          </a:xfrm>
          <a:prstGeom prst="rect">
            <a:avLst/>
          </a:prstGeom>
        </p:spPr>
        <p:txBody>
          <a:bodyPr lIns="0" tIns="0" rIns="0" bIns="0" rtlCol="0" anchor="t">
            <a:spAutoFit/>
          </a:bodyPr>
          <a:lstStyle/>
          <a:p>
            <a:pPr algn="l">
              <a:lnSpc>
                <a:spcPts val="7019"/>
              </a:lnSpc>
            </a:pPr>
            <a:r>
              <a:rPr lang="en-US" sz="7799" b="1">
                <a:solidFill>
                  <a:srgbClr val="151912"/>
                </a:solidFill>
                <a:latin typeface="Cy Grotesk Wide Bold"/>
                <a:ea typeface="Cy Grotesk Wide Bold"/>
                <a:cs typeface="Cy Grotesk Wide Bold"/>
                <a:sym typeface="Cy Grotesk Wide Bold"/>
              </a:rPr>
              <a:t>Asignación Óptima de Productos a Camiones</a:t>
            </a:r>
          </a:p>
          <a:p>
            <a:pPr algn="l">
              <a:lnSpc>
                <a:spcPts val="7019"/>
              </a:lnSpc>
            </a:pPr>
            <a:endParaRPr lang="en-US" sz="7799" b="1">
              <a:solidFill>
                <a:srgbClr val="151912"/>
              </a:solidFill>
              <a:latin typeface="Cy Grotesk Wide Bold"/>
              <a:ea typeface="Cy Grotesk Wide Bold"/>
              <a:cs typeface="Cy Grotesk Wide Bold"/>
              <a:sym typeface="Cy Grotesk Wide Bold"/>
            </a:endParaRPr>
          </a:p>
        </p:txBody>
      </p:sp>
      <p:sp>
        <p:nvSpPr>
          <p:cNvPr id="4" name="TextBox 4"/>
          <p:cNvSpPr txBox="1"/>
          <p:nvPr/>
        </p:nvSpPr>
        <p:spPr>
          <a:xfrm>
            <a:off x="1028700" y="3984866"/>
            <a:ext cx="9393189" cy="5605145"/>
          </a:xfrm>
          <a:prstGeom prst="rect">
            <a:avLst/>
          </a:prstGeom>
        </p:spPr>
        <p:txBody>
          <a:bodyPr lIns="0" tIns="0" rIns="0" bIns="0" rtlCol="0" anchor="t">
            <a:spAutoFit/>
          </a:bodyPr>
          <a:lstStyle/>
          <a:p>
            <a:pPr algn="l">
              <a:lnSpc>
                <a:spcPts val="2379"/>
              </a:lnSpc>
            </a:pPr>
            <a:r>
              <a:rPr lang="en-US" sz="1699" b="1">
                <a:solidFill>
                  <a:srgbClr val="000000"/>
                </a:solidFill>
                <a:latin typeface="Cy Grotesk Wide Bold"/>
                <a:ea typeface="Cy Grotesk Wide Bold"/>
                <a:cs typeface="Cy Grotesk Wide Bold"/>
                <a:sym typeface="Cy Grotesk Wide Bold"/>
              </a:rPr>
              <a:t>Descripción:</a:t>
            </a:r>
          </a:p>
          <a:p>
            <a:pPr algn="l">
              <a:lnSpc>
                <a:spcPts val="2379"/>
              </a:lnSpc>
            </a:pPr>
            <a:r>
              <a:rPr lang="en-US" sz="1699">
                <a:solidFill>
                  <a:srgbClr val="000000"/>
                </a:solidFill>
                <a:latin typeface="Cy Grotesk Wide"/>
                <a:ea typeface="Cy Grotesk Wide"/>
                <a:cs typeface="Cy Grotesk Wide"/>
                <a:sym typeface="Cy Grotesk Wide"/>
              </a:rPr>
              <a:t>Se implementó una solución basada en programación dinámica top-down con memorización para resolver una variante del problema de la mochila con doble restricción: peso y volumen.</a:t>
            </a:r>
          </a:p>
          <a:p>
            <a:pPr algn="l">
              <a:lnSpc>
                <a:spcPts val="2379"/>
              </a:lnSpc>
            </a:pPr>
            <a:r>
              <a:rPr lang="en-US" sz="1699">
                <a:solidFill>
                  <a:srgbClr val="000000"/>
                </a:solidFill>
                <a:latin typeface="Cy Grotesk Wide"/>
                <a:ea typeface="Cy Grotesk Wide"/>
                <a:cs typeface="Cy Grotesk Wide"/>
                <a:sym typeface="Cy Grotesk Wide"/>
              </a:rPr>
              <a:t>La función trabaja de forma recursiva, dividiendo el problema en subproblemas más simples. En cada paso se evalúan dos decisiones:</a:t>
            </a:r>
          </a:p>
          <a:p>
            <a:pPr marL="367029" lvl="1" indent="-183514" algn="l">
              <a:lnSpc>
                <a:spcPts val="2379"/>
              </a:lnSpc>
              <a:buAutoNum type="arabicPeriod"/>
            </a:pPr>
            <a:r>
              <a:rPr lang="en-US" sz="1699">
                <a:solidFill>
                  <a:srgbClr val="000000"/>
                </a:solidFill>
                <a:latin typeface="Cy Grotesk Wide"/>
                <a:ea typeface="Cy Grotesk Wide"/>
                <a:cs typeface="Cy Grotesk Wide"/>
                <a:sym typeface="Cy Grotesk Wide"/>
              </a:rPr>
              <a:t>No tomar el producto: se mantiene el peso y volumen restantes.</a:t>
            </a:r>
          </a:p>
          <a:p>
            <a:pPr marL="367029" lvl="1" indent="-183514" algn="l">
              <a:lnSpc>
                <a:spcPts val="2379"/>
              </a:lnSpc>
              <a:buAutoNum type="arabicPeriod"/>
            </a:pPr>
            <a:r>
              <a:rPr lang="en-US" sz="1699">
                <a:solidFill>
                  <a:srgbClr val="000000"/>
                </a:solidFill>
                <a:latin typeface="Cy Grotesk Wide"/>
                <a:ea typeface="Cy Grotesk Wide"/>
                <a:cs typeface="Cy Grotesk Wide"/>
                <a:sym typeface="Cy Grotesk Wide"/>
              </a:rPr>
              <a:t>Tomar el producto: si cabe en el camión, se suma su valor y se actualizan los recursos.</a:t>
            </a:r>
          </a:p>
          <a:p>
            <a:pPr algn="l">
              <a:lnSpc>
                <a:spcPts val="2379"/>
              </a:lnSpc>
            </a:pPr>
            <a:r>
              <a:rPr lang="en-US" sz="1699">
                <a:solidFill>
                  <a:srgbClr val="000000"/>
                </a:solidFill>
                <a:latin typeface="Cy Grotesk Wide"/>
                <a:ea typeface="Cy Grotesk Wide"/>
                <a:cs typeface="Cy Grotesk Wide"/>
                <a:sym typeface="Cy Grotesk Wide"/>
              </a:rPr>
              <a:t>Para cada combinación de producto, peso y volumen restante se guarda el resultado en una tabla tridimensional, lo que evita cálculos duplicados.</a:t>
            </a:r>
          </a:p>
          <a:p>
            <a:pPr algn="l">
              <a:lnSpc>
                <a:spcPts val="2379"/>
              </a:lnSpc>
            </a:pPr>
            <a:r>
              <a:rPr lang="en-US" sz="1699">
                <a:solidFill>
                  <a:srgbClr val="000000"/>
                </a:solidFill>
                <a:latin typeface="Cy Grotesk Wide"/>
                <a:ea typeface="Cy Grotesk Wide"/>
                <a:cs typeface="Cy Grotesk Wide"/>
                <a:sym typeface="Cy Grotesk Wide"/>
              </a:rPr>
              <a:t> </a:t>
            </a:r>
          </a:p>
          <a:p>
            <a:pPr algn="l">
              <a:lnSpc>
                <a:spcPts val="2379"/>
              </a:lnSpc>
            </a:pPr>
            <a:r>
              <a:rPr lang="en-US" sz="1699" b="1">
                <a:solidFill>
                  <a:srgbClr val="000000"/>
                </a:solidFill>
                <a:latin typeface="Cy Grotesk Wide Bold"/>
                <a:ea typeface="Cy Grotesk Wide Bold"/>
                <a:cs typeface="Cy Grotesk Wide Bold"/>
                <a:sym typeface="Cy Grotesk Wide Bold"/>
              </a:rPr>
              <a:t>¿Por qué lo elegimos?</a:t>
            </a:r>
          </a:p>
          <a:p>
            <a:pPr algn="l">
              <a:lnSpc>
                <a:spcPts val="2379"/>
              </a:lnSpc>
            </a:pPr>
            <a:r>
              <a:rPr lang="en-US" sz="1699">
                <a:solidFill>
                  <a:srgbClr val="000000"/>
                </a:solidFill>
                <a:latin typeface="Cy Grotesk Wide"/>
                <a:ea typeface="Cy Grotesk Wide"/>
                <a:cs typeface="Cy Grotesk Wide"/>
                <a:sym typeface="Cy Grotesk Wide"/>
              </a:rPr>
              <a:t>Elegimos este enfoque porque en un sistema logístico real se deben evaluar muchas combinaciones posibles de pedidos y recursos. El uso de recursión controlada con tabla de memoria evita cálculos repetidos, mantiene el código limpio y estructurado, y permite adaptar fácilmente la solución a distintas configuraciones de camiones y pedidos.</a:t>
            </a:r>
          </a:p>
          <a:p>
            <a:pPr algn="l">
              <a:lnSpc>
                <a:spcPts val="2379"/>
              </a:lnSpc>
            </a:pPr>
            <a:endParaRPr lang="en-US" sz="1699">
              <a:solidFill>
                <a:srgbClr val="000000"/>
              </a:solidFill>
              <a:latin typeface="Cy Grotesk Wide"/>
              <a:ea typeface="Cy Grotesk Wide"/>
              <a:cs typeface="Cy Grotesk Wide"/>
              <a:sym typeface="Cy Grotesk Wide"/>
            </a:endParaRPr>
          </a:p>
        </p:txBody>
      </p:sp>
      <p:grpSp>
        <p:nvGrpSpPr>
          <p:cNvPr id="5" name="Group 5"/>
          <p:cNvGrpSpPr/>
          <p:nvPr/>
        </p:nvGrpSpPr>
        <p:grpSpPr>
          <a:xfrm rot="5400000">
            <a:off x="14304604" y="-7717108"/>
            <a:ext cx="10111312" cy="10114179"/>
            <a:chOff x="0" y="0"/>
            <a:chExt cx="4479290" cy="4480560"/>
          </a:xfrm>
        </p:grpSpPr>
        <p:sp>
          <p:nvSpPr>
            <p:cNvPr id="6" name="Freeform 6"/>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3"/>
              <a:stretch>
                <a:fillRect l="-25068" r="-25068"/>
              </a:stretch>
            </a:blipFill>
          </p:spPr>
          <p:txBody>
            <a:bodyPr/>
            <a:lstStyle/>
            <a:p>
              <a:endParaRPr lang="es-MX"/>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TextBox 2"/>
          <p:cNvSpPr txBox="1"/>
          <p:nvPr/>
        </p:nvSpPr>
        <p:spPr>
          <a:xfrm>
            <a:off x="728384" y="1538562"/>
            <a:ext cx="13233708" cy="1447800"/>
          </a:xfrm>
          <a:prstGeom prst="rect">
            <a:avLst/>
          </a:prstGeom>
        </p:spPr>
        <p:txBody>
          <a:bodyPr lIns="0" tIns="0" rIns="0" bIns="0" rtlCol="0" anchor="t">
            <a:spAutoFit/>
          </a:bodyPr>
          <a:lstStyle/>
          <a:p>
            <a:pPr algn="l">
              <a:lnSpc>
                <a:spcPts val="5400"/>
              </a:lnSpc>
            </a:pPr>
            <a:r>
              <a:rPr lang="en-US" sz="6000" b="1">
                <a:solidFill>
                  <a:srgbClr val="151912"/>
                </a:solidFill>
                <a:latin typeface="Cy Grotesk Wide Bold"/>
                <a:ea typeface="Cy Grotesk Wide Bold"/>
                <a:cs typeface="Cy Grotesk Wide Bold"/>
                <a:sym typeface="Cy Grotesk Wide Bold"/>
              </a:rPr>
              <a:t>Optimización de Rutas (Modo Tiempo: Dijkstra)</a:t>
            </a:r>
          </a:p>
        </p:txBody>
      </p:sp>
      <p:grpSp>
        <p:nvGrpSpPr>
          <p:cNvPr id="3" name="Group 3"/>
          <p:cNvGrpSpPr/>
          <p:nvPr/>
        </p:nvGrpSpPr>
        <p:grpSpPr>
          <a:xfrm rot="5400000">
            <a:off x="11815138" y="-5057089"/>
            <a:ext cx="10111312" cy="10114179"/>
            <a:chOff x="0" y="0"/>
            <a:chExt cx="4479290" cy="4480560"/>
          </a:xfrm>
        </p:grpSpPr>
        <p:sp>
          <p:nvSpPr>
            <p:cNvPr id="4" name="Freeform 4"/>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2"/>
              <a:stretch>
                <a:fillRect l="-25068" r="-25068"/>
              </a:stretch>
            </a:blipFill>
          </p:spPr>
          <p:txBody>
            <a:bodyPr/>
            <a:lstStyle/>
            <a:p>
              <a:endParaRPr lang="es-MX"/>
            </a:p>
          </p:txBody>
        </p:sp>
      </p:grpSp>
      <p:sp>
        <p:nvSpPr>
          <p:cNvPr id="5" name="Freeform 5"/>
          <p:cNvSpPr/>
          <p:nvPr/>
        </p:nvSpPr>
        <p:spPr>
          <a:xfrm>
            <a:off x="9144000" y="4724353"/>
            <a:ext cx="8926048" cy="4164138"/>
          </a:xfrm>
          <a:custGeom>
            <a:avLst/>
            <a:gdLst/>
            <a:ahLst/>
            <a:cxnLst/>
            <a:rect l="l" t="t" r="r" b="b"/>
            <a:pathLst>
              <a:path w="8926048" h="4164138">
                <a:moveTo>
                  <a:pt x="0" y="0"/>
                </a:moveTo>
                <a:lnTo>
                  <a:pt x="8926048" y="0"/>
                </a:lnTo>
                <a:lnTo>
                  <a:pt x="8926048" y="4164138"/>
                </a:lnTo>
                <a:lnTo>
                  <a:pt x="0" y="4164138"/>
                </a:lnTo>
                <a:lnTo>
                  <a:pt x="0" y="0"/>
                </a:lnTo>
                <a:close/>
              </a:path>
            </a:pathLst>
          </a:custGeom>
          <a:blipFill>
            <a:blip r:embed="rId3"/>
            <a:stretch>
              <a:fillRect/>
            </a:stretch>
          </a:blipFill>
        </p:spPr>
        <p:txBody>
          <a:bodyPr/>
          <a:lstStyle/>
          <a:p>
            <a:endParaRPr lang="es-MX"/>
          </a:p>
        </p:txBody>
      </p:sp>
      <p:sp>
        <p:nvSpPr>
          <p:cNvPr id="6" name="TextBox 6"/>
          <p:cNvSpPr txBox="1"/>
          <p:nvPr/>
        </p:nvSpPr>
        <p:spPr>
          <a:xfrm>
            <a:off x="728384" y="3197717"/>
            <a:ext cx="8115300" cy="7179310"/>
          </a:xfrm>
          <a:prstGeom prst="rect">
            <a:avLst/>
          </a:prstGeom>
        </p:spPr>
        <p:txBody>
          <a:bodyPr lIns="0" tIns="0" rIns="0" bIns="0" rtlCol="0" anchor="t">
            <a:spAutoFit/>
          </a:bodyPr>
          <a:lstStyle/>
          <a:p>
            <a:pPr algn="l">
              <a:lnSpc>
                <a:spcPts val="2239"/>
              </a:lnSpc>
            </a:pPr>
            <a:r>
              <a:rPr lang="en-US" sz="1599" b="1">
                <a:solidFill>
                  <a:srgbClr val="000000"/>
                </a:solidFill>
                <a:latin typeface="Cy Grotesk Wide Bold"/>
                <a:ea typeface="Cy Grotesk Wide Bold"/>
                <a:cs typeface="Cy Grotesk Wide Bold"/>
                <a:sym typeface="Cy Grotesk Wide Bold"/>
              </a:rPr>
              <a:t>Descripción</a:t>
            </a:r>
          </a:p>
          <a:p>
            <a:pPr algn="l">
              <a:lnSpc>
                <a:spcPts val="2239"/>
              </a:lnSpc>
            </a:pPr>
            <a:r>
              <a:rPr lang="en-US" sz="1599">
                <a:solidFill>
                  <a:srgbClr val="000000"/>
                </a:solidFill>
                <a:latin typeface="Cy Grotesk Wide"/>
                <a:ea typeface="Cy Grotesk Wide"/>
                <a:cs typeface="Cy Grotesk Wide"/>
                <a:sym typeface="Cy Grotesk Wide"/>
              </a:rPr>
              <a:t>La función dijkstra_tiempo aplica el algoritmo clásico de Dijkstra usando una cola de prioridad (min-heap) para encontrar las rutas más rápidas desde una localidad origen hacia todas las demás.</a:t>
            </a:r>
          </a:p>
          <a:p>
            <a:pPr algn="l">
              <a:lnSpc>
                <a:spcPts val="2239"/>
              </a:lnSpc>
            </a:pPr>
            <a:r>
              <a:rPr lang="en-US" sz="1599">
                <a:solidFill>
                  <a:srgbClr val="000000"/>
                </a:solidFill>
                <a:latin typeface="Cy Grotesk Wide"/>
                <a:ea typeface="Cy Grotesk Wide"/>
                <a:cs typeface="Cy Grotesk Wide"/>
                <a:sym typeface="Cy Grotesk Wide"/>
              </a:rPr>
              <a:t>Utiliza la matriz_tiempo, que representa el tiempo total entre localidades (incluyendo penalizaciones por tráfico), como pesos en el grafo.</a:t>
            </a:r>
          </a:p>
          <a:p>
            <a:pPr algn="l">
              <a:lnSpc>
                <a:spcPts val="2239"/>
              </a:lnSpc>
            </a:pPr>
            <a:r>
              <a:rPr lang="en-US" sz="1599">
                <a:solidFill>
                  <a:srgbClr val="000000"/>
                </a:solidFill>
                <a:latin typeface="Cy Grotesk Wide"/>
                <a:ea typeface="Cy Grotesk Wide"/>
                <a:cs typeface="Cy Grotesk Wide"/>
                <a:sym typeface="Cy Grotesk Wide"/>
              </a:rPr>
              <a:t>En cada iteración:</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Se extrae el nodo con el menor tiempo acumulado desde la cola de prioridad.</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Se actualizan los tiempos mínimos a las localidades vecinas si se encuentra un camino más corto.</a:t>
            </a:r>
          </a:p>
          <a:p>
            <a:pPr algn="l">
              <a:lnSpc>
                <a:spcPts val="2239"/>
              </a:lnSpc>
            </a:pPr>
            <a:r>
              <a:rPr lang="en-US" sz="1599">
                <a:solidFill>
                  <a:srgbClr val="000000"/>
                </a:solidFill>
                <a:latin typeface="Cy Grotesk Wide"/>
                <a:ea typeface="Cy Grotesk Wide"/>
                <a:cs typeface="Cy Grotesk Wide"/>
                <a:sym typeface="Cy Grotesk Wide"/>
              </a:rPr>
              <a:t> </a:t>
            </a:r>
          </a:p>
          <a:p>
            <a:pPr algn="l">
              <a:lnSpc>
                <a:spcPts val="2239"/>
              </a:lnSpc>
            </a:pPr>
            <a:r>
              <a:rPr lang="en-US" sz="1599" b="1">
                <a:solidFill>
                  <a:srgbClr val="000000"/>
                </a:solidFill>
                <a:latin typeface="Cy Grotesk Wide Bold"/>
                <a:ea typeface="Cy Grotesk Wide Bold"/>
                <a:cs typeface="Cy Grotesk Wide Bold"/>
                <a:sym typeface="Cy Grotesk Wide Bold"/>
              </a:rPr>
              <a:t>¿Por qué elegimos este algoritmo?</a:t>
            </a:r>
          </a:p>
          <a:p>
            <a:pPr algn="l">
              <a:lnSpc>
                <a:spcPts val="2239"/>
              </a:lnSpc>
            </a:pPr>
            <a:r>
              <a:rPr lang="en-US" sz="1599">
                <a:solidFill>
                  <a:srgbClr val="000000"/>
                </a:solidFill>
                <a:latin typeface="Cy Grotesk Wide"/>
                <a:ea typeface="Cy Grotesk Wide"/>
                <a:cs typeface="Cy Grotesk Wide"/>
                <a:sym typeface="Cy Grotesk Wide"/>
              </a:rPr>
              <a:t>Escogimos el algoritmo de Dijkstra con cola de prioridad porque:</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Es eficiente para grafos de tamaño moderado como el.</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Minimiza el tiempo de entrega, lo cual es clave en logística.</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La cola de prioridad mejora el rendimiento al reducir el número de comparaciones al seleccionar el siguiente nodo con menor tiempo.</a:t>
            </a:r>
          </a:p>
          <a:p>
            <a:pPr algn="l">
              <a:lnSpc>
                <a:spcPts val="2239"/>
              </a:lnSpc>
            </a:pPr>
            <a:r>
              <a:rPr lang="en-US" sz="1599" b="1">
                <a:solidFill>
                  <a:srgbClr val="000000"/>
                </a:solidFill>
                <a:latin typeface="Cy Grotesk Wide Bold"/>
                <a:ea typeface="Cy Grotesk Wide Bold"/>
                <a:cs typeface="Cy Grotesk Wide Bold"/>
                <a:sym typeface="Cy Grotesk Wide Bold"/>
              </a:rPr>
              <a:t>Complejidad</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Con cola de prioridad (heap binario): 𝑂((n + e) log n)</a:t>
            </a:r>
          </a:p>
          <a:p>
            <a:pPr marL="690879" lvl="2" indent="-230293" algn="l">
              <a:lnSpc>
                <a:spcPts val="2239"/>
              </a:lnSpc>
              <a:buFont typeface="Arial"/>
              <a:buChar char="⚬"/>
            </a:pPr>
            <a:r>
              <a:rPr lang="en-US" sz="1599">
                <a:solidFill>
                  <a:srgbClr val="000000"/>
                </a:solidFill>
                <a:latin typeface="Cy Grotesk Wide"/>
                <a:ea typeface="Cy Grotesk Wide"/>
                <a:cs typeface="Cy Grotesk Wide"/>
                <a:sym typeface="Cy Grotesk Wide"/>
              </a:rPr>
              <a:t>n: número de localidades</a:t>
            </a:r>
          </a:p>
          <a:p>
            <a:pPr marL="690879" lvl="2" indent="-230293" algn="l">
              <a:lnSpc>
                <a:spcPts val="2239"/>
              </a:lnSpc>
              <a:buFont typeface="Arial"/>
              <a:buChar char="⚬"/>
            </a:pPr>
            <a:r>
              <a:rPr lang="en-US" sz="1599">
                <a:solidFill>
                  <a:srgbClr val="000000"/>
                </a:solidFill>
                <a:latin typeface="Cy Grotesk Wide"/>
                <a:ea typeface="Cy Grotesk Wide"/>
                <a:cs typeface="Cy Grotesk Wide"/>
                <a:sym typeface="Cy Grotesk Wide"/>
              </a:rPr>
              <a:t>e: número de conexiones</a:t>
            </a:r>
          </a:p>
          <a:p>
            <a:pPr marL="345439" lvl="1" indent="-172720" algn="l">
              <a:lnSpc>
                <a:spcPts val="2239"/>
              </a:lnSpc>
              <a:buFont typeface="Arial"/>
              <a:buChar char="•"/>
            </a:pPr>
            <a:r>
              <a:rPr lang="en-US" sz="1599">
                <a:solidFill>
                  <a:srgbClr val="000000"/>
                </a:solidFill>
                <a:latin typeface="Cy Grotesk Wide"/>
                <a:ea typeface="Cy Grotesk Wide"/>
                <a:cs typeface="Cy Grotesk Wide"/>
                <a:sym typeface="Cy Grotesk Wide"/>
              </a:rPr>
              <a:t>Sin optimización (arreglo simple): 𝑂(n²)</a:t>
            </a:r>
          </a:p>
          <a:p>
            <a:pPr algn="l">
              <a:lnSpc>
                <a:spcPts val="2239"/>
              </a:lnSpc>
            </a:pPr>
            <a:endParaRPr lang="en-US" sz="1599">
              <a:solidFill>
                <a:srgbClr val="000000"/>
              </a:solidFill>
              <a:latin typeface="Cy Grotesk Wide"/>
              <a:ea typeface="Cy Grotesk Wide"/>
              <a:cs typeface="Cy Grotesk Wide"/>
              <a:sym typeface="Cy Grotesk Wide"/>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6829737" y="5991367"/>
            <a:ext cx="10242589" cy="3266933"/>
          </a:xfrm>
          <a:custGeom>
            <a:avLst/>
            <a:gdLst/>
            <a:ahLst/>
            <a:cxnLst/>
            <a:rect l="l" t="t" r="r" b="b"/>
            <a:pathLst>
              <a:path w="10242589" h="3266933">
                <a:moveTo>
                  <a:pt x="0" y="0"/>
                </a:moveTo>
                <a:lnTo>
                  <a:pt x="10242589" y="0"/>
                </a:lnTo>
                <a:lnTo>
                  <a:pt x="10242589" y="3266933"/>
                </a:lnTo>
                <a:lnTo>
                  <a:pt x="0" y="3266933"/>
                </a:lnTo>
                <a:lnTo>
                  <a:pt x="0" y="0"/>
                </a:lnTo>
                <a:close/>
              </a:path>
            </a:pathLst>
          </a:custGeom>
          <a:blipFill>
            <a:blip r:embed="rId2"/>
            <a:stretch>
              <a:fillRect/>
            </a:stretch>
          </a:blipFill>
        </p:spPr>
        <p:txBody>
          <a:bodyPr/>
          <a:lstStyle/>
          <a:p>
            <a:endParaRPr lang="es-MX"/>
          </a:p>
        </p:txBody>
      </p:sp>
      <p:grpSp>
        <p:nvGrpSpPr>
          <p:cNvPr id="3" name="Group 3"/>
          <p:cNvGrpSpPr/>
          <p:nvPr/>
        </p:nvGrpSpPr>
        <p:grpSpPr>
          <a:xfrm rot="5400000">
            <a:off x="12632206" y="-7490822"/>
            <a:ext cx="10111312" cy="10114179"/>
            <a:chOff x="0" y="0"/>
            <a:chExt cx="4479290" cy="4480560"/>
          </a:xfrm>
        </p:grpSpPr>
        <p:sp>
          <p:nvSpPr>
            <p:cNvPr id="4" name="Freeform 4"/>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3"/>
              <a:stretch>
                <a:fillRect l="-25068" r="-25068"/>
              </a:stretch>
            </a:blipFill>
          </p:spPr>
          <p:txBody>
            <a:bodyPr/>
            <a:lstStyle/>
            <a:p>
              <a:endParaRPr lang="es-MX"/>
            </a:p>
          </p:txBody>
        </p:sp>
      </p:grpSp>
      <p:sp>
        <p:nvSpPr>
          <p:cNvPr id="5" name="Freeform 5"/>
          <p:cNvSpPr/>
          <p:nvPr/>
        </p:nvSpPr>
        <p:spPr>
          <a:xfrm>
            <a:off x="1397858" y="5733324"/>
            <a:ext cx="4032183" cy="946257"/>
          </a:xfrm>
          <a:custGeom>
            <a:avLst/>
            <a:gdLst/>
            <a:ahLst/>
            <a:cxnLst/>
            <a:rect l="l" t="t" r="r" b="b"/>
            <a:pathLst>
              <a:path w="4032183" h="946257">
                <a:moveTo>
                  <a:pt x="0" y="0"/>
                </a:moveTo>
                <a:lnTo>
                  <a:pt x="4032183" y="0"/>
                </a:lnTo>
                <a:lnTo>
                  <a:pt x="4032183" y="946257"/>
                </a:lnTo>
                <a:lnTo>
                  <a:pt x="0" y="946257"/>
                </a:lnTo>
                <a:lnTo>
                  <a:pt x="0" y="0"/>
                </a:lnTo>
                <a:close/>
              </a:path>
            </a:pathLst>
          </a:custGeom>
          <a:blipFill>
            <a:blip r:embed="rId4"/>
            <a:stretch>
              <a:fillRect/>
            </a:stretch>
          </a:blipFill>
        </p:spPr>
        <p:txBody>
          <a:bodyPr/>
          <a:lstStyle/>
          <a:p>
            <a:endParaRPr lang="es-MX"/>
          </a:p>
        </p:txBody>
      </p:sp>
      <p:sp>
        <p:nvSpPr>
          <p:cNvPr id="6" name="Freeform 6"/>
          <p:cNvSpPr/>
          <p:nvPr/>
        </p:nvSpPr>
        <p:spPr>
          <a:xfrm>
            <a:off x="797888" y="6679581"/>
            <a:ext cx="5232123" cy="1372113"/>
          </a:xfrm>
          <a:custGeom>
            <a:avLst/>
            <a:gdLst/>
            <a:ahLst/>
            <a:cxnLst/>
            <a:rect l="l" t="t" r="r" b="b"/>
            <a:pathLst>
              <a:path w="5232123" h="1372113">
                <a:moveTo>
                  <a:pt x="0" y="0"/>
                </a:moveTo>
                <a:lnTo>
                  <a:pt x="5232123" y="0"/>
                </a:lnTo>
                <a:lnTo>
                  <a:pt x="5232123" y="1372113"/>
                </a:lnTo>
                <a:lnTo>
                  <a:pt x="0" y="1372113"/>
                </a:lnTo>
                <a:lnTo>
                  <a:pt x="0" y="0"/>
                </a:lnTo>
                <a:close/>
              </a:path>
            </a:pathLst>
          </a:custGeom>
          <a:blipFill>
            <a:blip r:embed="rId5"/>
            <a:stretch>
              <a:fillRect/>
            </a:stretch>
          </a:blipFill>
        </p:spPr>
        <p:txBody>
          <a:bodyPr/>
          <a:lstStyle/>
          <a:p>
            <a:endParaRPr lang="es-MX"/>
          </a:p>
        </p:txBody>
      </p:sp>
      <p:sp>
        <p:nvSpPr>
          <p:cNvPr id="7" name="Freeform 7"/>
          <p:cNvSpPr/>
          <p:nvPr/>
        </p:nvSpPr>
        <p:spPr>
          <a:xfrm>
            <a:off x="1963811" y="8242194"/>
            <a:ext cx="2900277" cy="1789762"/>
          </a:xfrm>
          <a:custGeom>
            <a:avLst/>
            <a:gdLst/>
            <a:ahLst/>
            <a:cxnLst/>
            <a:rect l="l" t="t" r="r" b="b"/>
            <a:pathLst>
              <a:path w="2900277" h="1789762">
                <a:moveTo>
                  <a:pt x="0" y="0"/>
                </a:moveTo>
                <a:lnTo>
                  <a:pt x="2900277" y="0"/>
                </a:lnTo>
                <a:lnTo>
                  <a:pt x="2900277" y="1789762"/>
                </a:lnTo>
                <a:lnTo>
                  <a:pt x="0" y="1789762"/>
                </a:lnTo>
                <a:lnTo>
                  <a:pt x="0" y="0"/>
                </a:lnTo>
                <a:close/>
              </a:path>
            </a:pathLst>
          </a:custGeom>
          <a:blipFill>
            <a:blip r:embed="rId6"/>
            <a:stretch>
              <a:fillRect/>
            </a:stretch>
          </a:blipFill>
        </p:spPr>
        <p:txBody>
          <a:bodyPr/>
          <a:lstStyle/>
          <a:p>
            <a:endParaRPr lang="es-MX"/>
          </a:p>
        </p:txBody>
      </p:sp>
      <p:sp>
        <p:nvSpPr>
          <p:cNvPr id="8" name="TextBox 8"/>
          <p:cNvSpPr txBox="1"/>
          <p:nvPr/>
        </p:nvSpPr>
        <p:spPr>
          <a:xfrm>
            <a:off x="1028700" y="3183899"/>
            <a:ext cx="16230600" cy="2357112"/>
          </a:xfrm>
          <a:prstGeom prst="rect">
            <a:avLst/>
          </a:prstGeom>
        </p:spPr>
        <p:txBody>
          <a:bodyPr lIns="0" tIns="0" rIns="0" bIns="0" rtlCol="0" anchor="t">
            <a:spAutoFit/>
          </a:bodyPr>
          <a:lstStyle/>
          <a:p>
            <a:pPr algn="l">
              <a:lnSpc>
                <a:spcPts val="2380"/>
              </a:lnSpc>
            </a:pPr>
            <a:r>
              <a:rPr lang="en-US" sz="1700" b="1">
                <a:solidFill>
                  <a:srgbClr val="151912"/>
                </a:solidFill>
                <a:latin typeface="Cy Grotesk Wide Bold"/>
                <a:ea typeface="Cy Grotesk Wide Bold"/>
                <a:cs typeface="Cy Grotesk Wide Bold"/>
                <a:sym typeface="Cy Grotesk Wide Bold"/>
              </a:rPr>
              <a:t>Descripción</a:t>
            </a:r>
          </a:p>
          <a:p>
            <a:pPr algn="l">
              <a:lnSpc>
                <a:spcPts val="2380"/>
              </a:lnSpc>
            </a:pPr>
            <a:r>
              <a:rPr lang="en-US" sz="1700">
                <a:solidFill>
                  <a:srgbClr val="151912"/>
                </a:solidFill>
                <a:latin typeface="Cy Grotesk Wide"/>
                <a:ea typeface="Cy Grotesk Wide"/>
                <a:cs typeface="Cy Grotesk Wide"/>
                <a:sym typeface="Cy Grotesk Wide"/>
              </a:rPr>
              <a:t>Se implementa el algoritmo clásico de Floyd-Warshall, el cual calcula la distancia mínima entre todas las parejas de localidades.</a:t>
            </a:r>
          </a:p>
          <a:p>
            <a:pPr algn="l">
              <a:lnSpc>
                <a:spcPts val="2380"/>
              </a:lnSpc>
            </a:pPr>
            <a:r>
              <a:rPr lang="en-US" sz="1700">
                <a:solidFill>
                  <a:srgbClr val="151912"/>
                </a:solidFill>
                <a:latin typeface="Cy Grotesk Wide"/>
                <a:ea typeface="Cy Grotesk Wide"/>
                <a:cs typeface="Cy Grotesk Wide"/>
                <a:sym typeface="Cy Grotesk Wide"/>
              </a:rPr>
              <a:t>Se basa en programación dinámica y trabaja sobre la matriz_distancia, que contiene las distancias directas entre localidades.</a:t>
            </a:r>
          </a:p>
          <a:p>
            <a:pPr algn="l">
              <a:lnSpc>
                <a:spcPts val="2380"/>
              </a:lnSpc>
            </a:pPr>
            <a:r>
              <a:rPr lang="en-US" sz="1700">
                <a:solidFill>
                  <a:srgbClr val="151912"/>
                </a:solidFill>
                <a:latin typeface="Cy Grotesk Wide"/>
                <a:ea typeface="Cy Grotesk Wide"/>
                <a:cs typeface="Cy Grotesk Wide"/>
                <a:sym typeface="Cy Grotesk Wide"/>
              </a:rPr>
              <a:t>A través de tres bucles anidados (por nodos k, i, j), el algoritmo actualiza la distancia entre cada par (i, j) si pasar por un nodo intermedio k resulta en un trayecto más corto.</a:t>
            </a:r>
          </a:p>
          <a:p>
            <a:pPr algn="l">
              <a:lnSpc>
                <a:spcPts val="2380"/>
              </a:lnSpc>
            </a:pPr>
            <a:r>
              <a:rPr lang="en-US" sz="1700" b="1">
                <a:solidFill>
                  <a:srgbClr val="151912"/>
                </a:solidFill>
                <a:latin typeface="Cy Grotesk Wide Bold"/>
                <a:ea typeface="Cy Grotesk Wide Bold"/>
                <a:cs typeface="Cy Grotesk Wide Bold"/>
                <a:sym typeface="Cy Grotesk Wide Bold"/>
              </a:rPr>
              <a:t>¿Por qué elegimos este algoritmo?</a:t>
            </a:r>
          </a:p>
          <a:p>
            <a:pPr algn="l">
              <a:lnSpc>
                <a:spcPts val="2380"/>
              </a:lnSpc>
            </a:pPr>
            <a:r>
              <a:rPr lang="en-US" sz="1700">
                <a:solidFill>
                  <a:srgbClr val="151912"/>
                </a:solidFill>
                <a:latin typeface="Cy Grotesk Wide"/>
                <a:ea typeface="Cy Grotesk Wide"/>
                <a:cs typeface="Cy Grotesk Wide"/>
                <a:sym typeface="Cy Grotesk Wide"/>
              </a:rPr>
              <a:t>Elegimos Floyd-Warshall porque permite obtener todas las rutas óptimas en una sola ejecución, es fácil de implementar con matrices, y no necesita estructuras auxiliares, lo cual es ideal para nuestro grafo pequeño (20 localidades).</a:t>
            </a:r>
          </a:p>
        </p:txBody>
      </p:sp>
      <p:sp>
        <p:nvSpPr>
          <p:cNvPr id="9" name="TextBox 9"/>
          <p:cNvSpPr txBox="1"/>
          <p:nvPr/>
        </p:nvSpPr>
        <p:spPr>
          <a:xfrm>
            <a:off x="1028700" y="1652986"/>
            <a:ext cx="11602073" cy="1693477"/>
          </a:xfrm>
          <a:prstGeom prst="rect">
            <a:avLst/>
          </a:prstGeom>
        </p:spPr>
        <p:txBody>
          <a:bodyPr lIns="0" tIns="0" rIns="0" bIns="0" rtlCol="0" anchor="t">
            <a:spAutoFit/>
          </a:bodyPr>
          <a:lstStyle/>
          <a:p>
            <a:pPr algn="l">
              <a:lnSpc>
                <a:spcPts val="4340"/>
              </a:lnSpc>
            </a:pPr>
            <a:r>
              <a:rPr lang="en-US" sz="4822" b="1">
                <a:solidFill>
                  <a:srgbClr val="151912"/>
                </a:solidFill>
                <a:latin typeface="Cy Grotesk Wide Bold"/>
                <a:ea typeface="Cy Grotesk Wide Bold"/>
                <a:cs typeface="Cy Grotesk Wide Bold"/>
                <a:sym typeface="Cy Grotesk Wide Bold"/>
              </a:rPr>
              <a:t>Optimización de Rutas (Modo Distancia: Floyd-Warshall)</a:t>
            </a:r>
          </a:p>
          <a:p>
            <a:pPr algn="l">
              <a:lnSpc>
                <a:spcPts val="4340"/>
              </a:lnSpc>
            </a:pPr>
            <a:endParaRPr lang="en-US" sz="4822" b="1">
              <a:solidFill>
                <a:srgbClr val="151912"/>
              </a:solidFill>
              <a:latin typeface="Cy Grotesk Wide Bold"/>
              <a:ea typeface="Cy Grotesk Wide Bold"/>
              <a:cs typeface="Cy Grotesk Wide Bold"/>
              <a:sym typeface="Cy Grotesk Wide Bo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1028700" y="6570091"/>
            <a:ext cx="8641219" cy="3119078"/>
          </a:xfrm>
          <a:custGeom>
            <a:avLst/>
            <a:gdLst/>
            <a:ahLst/>
            <a:cxnLst/>
            <a:rect l="l" t="t" r="r" b="b"/>
            <a:pathLst>
              <a:path w="8641219" h="3119078">
                <a:moveTo>
                  <a:pt x="0" y="0"/>
                </a:moveTo>
                <a:lnTo>
                  <a:pt x="8641219" y="0"/>
                </a:lnTo>
                <a:lnTo>
                  <a:pt x="8641219" y="3119078"/>
                </a:lnTo>
                <a:lnTo>
                  <a:pt x="0" y="3119078"/>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028700" y="1643461"/>
            <a:ext cx="10856450" cy="1781175"/>
          </a:xfrm>
          <a:prstGeom prst="rect">
            <a:avLst/>
          </a:prstGeom>
        </p:spPr>
        <p:txBody>
          <a:bodyPr lIns="0" tIns="0" rIns="0" bIns="0" rtlCol="0" anchor="t">
            <a:spAutoFit/>
          </a:bodyPr>
          <a:lstStyle/>
          <a:p>
            <a:pPr algn="l">
              <a:lnSpc>
                <a:spcPts val="4500"/>
              </a:lnSpc>
            </a:pPr>
            <a:r>
              <a:rPr lang="en-US" sz="5000" b="1">
                <a:solidFill>
                  <a:srgbClr val="151912"/>
                </a:solidFill>
                <a:latin typeface="Cy Grotesk Wide Bold"/>
                <a:ea typeface="Cy Grotesk Wide Bold"/>
                <a:cs typeface="Cy Grotesk Wide Bold"/>
                <a:sym typeface="Cy Grotesk Wide Bold"/>
              </a:rPr>
              <a:t>Heapsort (Ordenacion por nombre - Aún no asignados)</a:t>
            </a:r>
          </a:p>
          <a:p>
            <a:pPr algn="l">
              <a:lnSpc>
                <a:spcPts val="4500"/>
              </a:lnSpc>
            </a:pPr>
            <a:endParaRPr lang="en-US" sz="5000" b="1">
              <a:solidFill>
                <a:srgbClr val="151912"/>
              </a:solidFill>
              <a:latin typeface="Cy Grotesk Wide Bold"/>
              <a:ea typeface="Cy Grotesk Wide Bold"/>
              <a:cs typeface="Cy Grotesk Wide Bold"/>
              <a:sym typeface="Cy Grotesk Wide Bold"/>
            </a:endParaRPr>
          </a:p>
        </p:txBody>
      </p:sp>
      <p:sp>
        <p:nvSpPr>
          <p:cNvPr id="4" name="TextBox 4"/>
          <p:cNvSpPr txBox="1"/>
          <p:nvPr/>
        </p:nvSpPr>
        <p:spPr>
          <a:xfrm>
            <a:off x="1028700" y="3022283"/>
            <a:ext cx="16230600" cy="3116940"/>
          </a:xfrm>
          <a:prstGeom prst="rect">
            <a:avLst/>
          </a:prstGeom>
        </p:spPr>
        <p:txBody>
          <a:bodyPr lIns="0" tIns="0" rIns="0" bIns="0" rtlCol="0" anchor="t">
            <a:spAutoFit/>
          </a:bodyPr>
          <a:lstStyle/>
          <a:p>
            <a:pPr algn="l">
              <a:lnSpc>
                <a:spcPts val="2742"/>
              </a:lnSpc>
            </a:pPr>
            <a:r>
              <a:rPr lang="en-US" sz="1959" b="1">
                <a:solidFill>
                  <a:srgbClr val="151912"/>
                </a:solidFill>
                <a:latin typeface="Cy Grotesk Wide Bold"/>
                <a:ea typeface="Cy Grotesk Wide Bold"/>
                <a:cs typeface="Cy Grotesk Wide Bold"/>
                <a:sym typeface="Cy Grotesk Wide Bold"/>
              </a:rPr>
              <a:t>Descripción</a:t>
            </a:r>
            <a:r>
              <a:rPr lang="en-US" sz="1959">
                <a:solidFill>
                  <a:srgbClr val="151912"/>
                </a:solidFill>
                <a:latin typeface="Cy Grotesk Wide"/>
                <a:ea typeface="Cy Grotesk Wide"/>
                <a:cs typeface="Cy Grotesk Wide"/>
                <a:sym typeface="Cy Grotesk Wide"/>
              </a:rPr>
              <a:t>:</a:t>
            </a:r>
          </a:p>
          <a:p>
            <a:pPr algn="l">
              <a:lnSpc>
                <a:spcPts val="2742"/>
              </a:lnSpc>
            </a:pPr>
            <a:r>
              <a:rPr lang="en-US" sz="1959">
                <a:solidFill>
                  <a:srgbClr val="151912"/>
                </a:solidFill>
                <a:latin typeface="Cy Grotesk Wide"/>
                <a:ea typeface="Cy Grotesk Wide"/>
                <a:cs typeface="Cy Grotesk Wide"/>
                <a:sym typeface="Cy Grotesk Wide"/>
              </a:rPr>
              <a:t>El algoritmo heap_sort_nombres se utiliza para ordenar alfabéticamente los productos no asignados (no_seleccionados) por su nombre. Se construye un min-heap usando una estructura Heap, donde el nodo raíz siempre contiene el producto con el nombre lexicográficamente menor.</a:t>
            </a:r>
          </a:p>
          <a:p>
            <a:pPr algn="l">
              <a:lnSpc>
                <a:spcPts val="2742"/>
              </a:lnSpc>
            </a:pPr>
            <a:r>
              <a:rPr lang="en-US" sz="1959" b="1">
                <a:solidFill>
                  <a:srgbClr val="151912"/>
                </a:solidFill>
                <a:latin typeface="Cy Grotesk Wide Bold"/>
                <a:ea typeface="Cy Grotesk Wide Bold"/>
                <a:cs typeface="Cy Grotesk Wide Bold"/>
                <a:sym typeface="Cy Grotesk Wide Bold"/>
              </a:rPr>
              <a:t>¿Por qué elegimos Heapsort?</a:t>
            </a:r>
          </a:p>
          <a:p>
            <a:pPr marL="422986" lvl="1" indent="-211493" algn="l">
              <a:lnSpc>
                <a:spcPts val="2742"/>
              </a:lnSpc>
              <a:buFont typeface="Arial"/>
              <a:buChar char="•"/>
            </a:pPr>
            <a:r>
              <a:rPr lang="en-US" sz="1959">
                <a:solidFill>
                  <a:srgbClr val="151912"/>
                </a:solidFill>
                <a:latin typeface="Cy Grotesk Wide"/>
                <a:ea typeface="Cy Grotesk Wide"/>
                <a:cs typeface="Cy Grotesk Wide"/>
                <a:sym typeface="Cy Grotesk Wide"/>
              </a:rPr>
              <a:t>Necesitábamos un algoritmo eficiente y estable en rendimiento sin importar la distribución inicial de los nombres.</a:t>
            </a:r>
          </a:p>
          <a:p>
            <a:pPr marL="422986" lvl="1" indent="-211493" algn="l">
              <a:lnSpc>
                <a:spcPts val="2742"/>
              </a:lnSpc>
              <a:buFont typeface="Arial"/>
              <a:buChar char="•"/>
            </a:pPr>
            <a:r>
              <a:rPr lang="en-US" sz="1959">
                <a:solidFill>
                  <a:srgbClr val="151912"/>
                </a:solidFill>
                <a:latin typeface="Cy Grotesk Wide"/>
                <a:ea typeface="Cy Grotesk Wide"/>
                <a:cs typeface="Cy Grotesk Wide"/>
                <a:sym typeface="Cy Grotesk Wide"/>
              </a:rPr>
              <a:t>Heapsort es especialmente útil cuando se desea control sobre cada paso.</a:t>
            </a:r>
          </a:p>
          <a:p>
            <a:pPr marL="422986" lvl="1" indent="-211493" algn="l">
              <a:lnSpc>
                <a:spcPts val="2742"/>
              </a:lnSpc>
              <a:buFont typeface="Arial"/>
              <a:buChar char="•"/>
            </a:pPr>
            <a:r>
              <a:rPr lang="en-US" sz="1959">
                <a:solidFill>
                  <a:srgbClr val="151912"/>
                </a:solidFill>
                <a:latin typeface="Cy Grotesk Wide"/>
                <a:ea typeface="Cy Grotesk Wide"/>
                <a:cs typeface="Cy Grotesk Wide"/>
                <a:sym typeface="Cy Grotesk Wide"/>
              </a:rPr>
              <a:t>A diferencia de otros métodos como Quick Sort, Heapsort no tiene un peor caso de O(n^2).</a:t>
            </a:r>
          </a:p>
        </p:txBody>
      </p:sp>
      <p:sp>
        <p:nvSpPr>
          <p:cNvPr id="5" name="TextBox 5"/>
          <p:cNvSpPr txBox="1"/>
          <p:nvPr/>
        </p:nvSpPr>
        <p:spPr>
          <a:xfrm>
            <a:off x="10502859" y="6493891"/>
            <a:ext cx="5679840" cy="3195278"/>
          </a:xfrm>
          <a:prstGeom prst="rect">
            <a:avLst/>
          </a:prstGeom>
        </p:spPr>
        <p:txBody>
          <a:bodyPr lIns="0" tIns="0" rIns="0" bIns="0" rtlCol="0" anchor="t">
            <a:spAutoFit/>
          </a:bodyPr>
          <a:lstStyle/>
          <a:p>
            <a:pPr algn="l">
              <a:lnSpc>
                <a:spcPts val="4271"/>
              </a:lnSpc>
            </a:pPr>
            <a:r>
              <a:rPr lang="en-US" sz="3050" b="1">
                <a:solidFill>
                  <a:srgbClr val="000000"/>
                </a:solidFill>
                <a:latin typeface="Arimo Bold"/>
                <a:ea typeface="Arimo Bold"/>
                <a:cs typeface="Arimo Bold"/>
                <a:sym typeface="Arimo Bold"/>
              </a:rPr>
              <a:t>Complejidad total:</a:t>
            </a:r>
          </a:p>
          <a:p>
            <a:pPr algn="l">
              <a:lnSpc>
                <a:spcPts val="4271"/>
              </a:lnSpc>
            </a:pPr>
            <a:r>
              <a:rPr lang="en-US" sz="3050">
                <a:solidFill>
                  <a:srgbClr val="000000"/>
                </a:solidFill>
                <a:latin typeface="Arimo"/>
                <a:ea typeface="Arimo"/>
                <a:cs typeface="Arimo"/>
                <a:sym typeface="Arimo"/>
              </a:rPr>
              <a:t>T(n)=O(nlogn)</a:t>
            </a:r>
          </a:p>
          <a:p>
            <a:pPr marL="658687" lvl="1" indent="-329344" algn="l">
              <a:lnSpc>
                <a:spcPts val="4271"/>
              </a:lnSpc>
              <a:buFont typeface="Arial"/>
              <a:buChar char="•"/>
            </a:pPr>
            <a:r>
              <a:rPr lang="en-US" sz="3050">
                <a:solidFill>
                  <a:srgbClr val="000000"/>
                </a:solidFill>
                <a:latin typeface="Arimo"/>
                <a:ea typeface="Arimo"/>
                <a:cs typeface="Arimo"/>
                <a:sym typeface="Arimo"/>
              </a:rPr>
              <a:t>Mejor caso: O(nlogn)</a:t>
            </a:r>
          </a:p>
          <a:p>
            <a:pPr marL="658687" lvl="1" indent="-329344" algn="l">
              <a:lnSpc>
                <a:spcPts val="4271"/>
              </a:lnSpc>
              <a:buFont typeface="Arial"/>
              <a:buChar char="•"/>
            </a:pPr>
            <a:r>
              <a:rPr lang="en-US" sz="3050">
                <a:solidFill>
                  <a:srgbClr val="000000"/>
                </a:solidFill>
                <a:latin typeface="Arimo"/>
                <a:ea typeface="Arimo"/>
                <a:cs typeface="Arimo"/>
                <a:sym typeface="Arimo"/>
              </a:rPr>
              <a:t>Promedio: O(nlogn)</a:t>
            </a:r>
          </a:p>
          <a:p>
            <a:pPr marL="658687" lvl="1" indent="-329344" algn="l">
              <a:lnSpc>
                <a:spcPts val="4271"/>
              </a:lnSpc>
              <a:buFont typeface="Arial"/>
              <a:buChar char="•"/>
            </a:pPr>
            <a:r>
              <a:rPr lang="en-US" sz="3050">
                <a:solidFill>
                  <a:srgbClr val="000000"/>
                </a:solidFill>
                <a:latin typeface="Arimo"/>
                <a:ea typeface="Arimo"/>
                <a:cs typeface="Arimo"/>
                <a:sym typeface="Arimo"/>
              </a:rPr>
              <a:t>Peor caso: O(nlogn)</a:t>
            </a:r>
          </a:p>
          <a:p>
            <a:pPr algn="l">
              <a:lnSpc>
                <a:spcPts val="4271"/>
              </a:lnSpc>
            </a:pPr>
            <a:endParaRPr lang="en-US" sz="3050">
              <a:solidFill>
                <a:srgbClr val="000000"/>
              </a:solidFill>
              <a:latin typeface="Arimo"/>
              <a:ea typeface="Arimo"/>
              <a:cs typeface="Arimo"/>
              <a:sym typeface="Arimo"/>
            </a:endParaRPr>
          </a:p>
        </p:txBody>
      </p:sp>
      <p:grpSp>
        <p:nvGrpSpPr>
          <p:cNvPr id="6" name="Group 6"/>
          <p:cNvGrpSpPr/>
          <p:nvPr/>
        </p:nvGrpSpPr>
        <p:grpSpPr>
          <a:xfrm rot="5400000">
            <a:off x="12632206" y="-7490822"/>
            <a:ext cx="10111312" cy="10114179"/>
            <a:chOff x="0" y="0"/>
            <a:chExt cx="4479290" cy="4480560"/>
          </a:xfrm>
        </p:grpSpPr>
        <p:sp>
          <p:nvSpPr>
            <p:cNvPr id="7" name="Freeform 7"/>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3"/>
              <a:stretch>
                <a:fillRect l="-25068" r="-25068"/>
              </a:stretch>
            </a:blipFill>
          </p:spPr>
          <p:txBody>
            <a:bodyPr/>
            <a:lstStyle/>
            <a:p>
              <a:endParaRPr lang="es-MX"/>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6F3"/>
        </a:solidFill>
        <a:effectLst/>
      </p:bgPr>
    </p:bg>
    <p:spTree>
      <p:nvGrpSpPr>
        <p:cNvPr id="1" name=""/>
        <p:cNvGrpSpPr/>
        <p:nvPr/>
      </p:nvGrpSpPr>
      <p:grpSpPr>
        <a:xfrm>
          <a:off x="0" y="0"/>
          <a:ext cx="0" cy="0"/>
          <a:chOff x="0" y="0"/>
          <a:chExt cx="0" cy="0"/>
        </a:xfrm>
      </p:grpSpPr>
      <p:sp>
        <p:nvSpPr>
          <p:cNvPr id="2" name="Freeform 2"/>
          <p:cNvSpPr/>
          <p:nvPr/>
        </p:nvSpPr>
        <p:spPr>
          <a:xfrm>
            <a:off x="9334029" y="2525814"/>
            <a:ext cx="8686499" cy="7350950"/>
          </a:xfrm>
          <a:custGeom>
            <a:avLst/>
            <a:gdLst/>
            <a:ahLst/>
            <a:cxnLst/>
            <a:rect l="l" t="t" r="r" b="b"/>
            <a:pathLst>
              <a:path w="8686499" h="7350950">
                <a:moveTo>
                  <a:pt x="0" y="0"/>
                </a:moveTo>
                <a:lnTo>
                  <a:pt x="8686499" y="0"/>
                </a:lnTo>
                <a:lnTo>
                  <a:pt x="8686499" y="7350950"/>
                </a:lnTo>
                <a:lnTo>
                  <a:pt x="0" y="7350950"/>
                </a:lnTo>
                <a:lnTo>
                  <a:pt x="0" y="0"/>
                </a:lnTo>
                <a:close/>
              </a:path>
            </a:pathLst>
          </a:custGeom>
          <a:blipFill>
            <a:blip r:embed="rId2"/>
            <a:stretch>
              <a:fillRect/>
            </a:stretch>
          </a:blipFill>
          <a:ln cap="sq">
            <a:noFill/>
            <a:prstDash val="solid"/>
            <a:miter/>
          </a:ln>
        </p:spPr>
        <p:txBody>
          <a:bodyPr/>
          <a:lstStyle/>
          <a:p>
            <a:endParaRPr lang="es-MX"/>
          </a:p>
        </p:txBody>
      </p:sp>
      <p:grpSp>
        <p:nvGrpSpPr>
          <p:cNvPr id="3" name="Group 3"/>
          <p:cNvGrpSpPr/>
          <p:nvPr/>
        </p:nvGrpSpPr>
        <p:grpSpPr>
          <a:xfrm>
            <a:off x="-9082612" y="-237415"/>
            <a:ext cx="10111312" cy="10114179"/>
            <a:chOff x="0" y="0"/>
            <a:chExt cx="4479290" cy="4480560"/>
          </a:xfrm>
        </p:grpSpPr>
        <p:sp>
          <p:nvSpPr>
            <p:cNvPr id="4" name="Freeform 4"/>
            <p:cNvSpPr/>
            <p:nvPr/>
          </p:nvSpPr>
          <p:spPr>
            <a:xfrm>
              <a:off x="-3810" y="-3810"/>
              <a:ext cx="4485640" cy="4485640"/>
            </a:xfrm>
            <a:custGeom>
              <a:avLst/>
              <a:gdLst/>
              <a:ahLst/>
              <a:cxnLst/>
              <a:rect l="l" t="t" r="r" b="b"/>
              <a:pathLst>
                <a:path w="4485640" h="4485640">
                  <a:moveTo>
                    <a:pt x="1471930" y="4484370"/>
                  </a:moveTo>
                  <a:lnTo>
                    <a:pt x="709930" y="4484370"/>
                  </a:lnTo>
                  <a:cubicBezTo>
                    <a:pt x="318770" y="4485640"/>
                    <a:pt x="2540" y="4169410"/>
                    <a:pt x="1270" y="3778250"/>
                  </a:cubicBezTo>
                  <a:cubicBezTo>
                    <a:pt x="0" y="3387090"/>
                    <a:pt x="316230" y="3070860"/>
                    <a:pt x="707390" y="3069590"/>
                  </a:cubicBezTo>
                  <a:lnTo>
                    <a:pt x="2235200" y="3069590"/>
                  </a:lnTo>
                  <a:cubicBezTo>
                    <a:pt x="2641600" y="3069590"/>
                    <a:pt x="2975610" y="2795270"/>
                    <a:pt x="3051810" y="2402840"/>
                  </a:cubicBezTo>
                  <a:cubicBezTo>
                    <a:pt x="3061970" y="2349500"/>
                    <a:pt x="3067050" y="2296160"/>
                    <a:pt x="3067050" y="2242820"/>
                  </a:cubicBezTo>
                  <a:cubicBezTo>
                    <a:pt x="3073400" y="1850390"/>
                    <a:pt x="3384550" y="1539240"/>
                    <a:pt x="3773170" y="1537970"/>
                  </a:cubicBezTo>
                  <a:cubicBezTo>
                    <a:pt x="4164330" y="1548130"/>
                    <a:pt x="4472940" y="1874520"/>
                    <a:pt x="4462780" y="2265680"/>
                  </a:cubicBezTo>
                  <a:cubicBezTo>
                    <a:pt x="4452620" y="2635250"/>
                    <a:pt x="4160520" y="2934970"/>
                    <a:pt x="3792220" y="2954020"/>
                  </a:cubicBezTo>
                  <a:cubicBezTo>
                    <a:pt x="3616960" y="2957830"/>
                    <a:pt x="3454400" y="2998470"/>
                    <a:pt x="3310890" y="3098800"/>
                  </a:cubicBezTo>
                  <a:cubicBezTo>
                    <a:pt x="3075940" y="3265170"/>
                    <a:pt x="2957830" y="3493770"/>
                    <a:pt x="2952750" y="3779520"/>
                  </a:cubicBezTo>
                  <a:cubicBezTo>
                    <a:pt x="2948940" y="3940810"/>
                    <a:pt x="2903220" y="4086860"/>
                    <a:pt x="2802890" y="4212590"/>
                  </a:cubicBezTo>
                  <a:cubicBezTo>
                    <a:pt x="2661920" y="4390390"/>
                    <a:pt x="2477770" y="4484370"/>
                    <a:pt x="2249170" y="4485640"/>
                  </a:cubicBezTo>
                  <a:cubicBezTo>
                    <a:pt x="1990090" y="4485640"/>
                    <a:pt x="1731010" y="4484370"/>
                    <a:pt x="1471930" y="4484370"/>
                  </a:cubicBezTo>
                  <a:close/>
                  <a:moveTo>
                    <a:pt x="1479550" y="5080"/>
                  </a:moveTo>
                  <a:cubicBezTo>
                    <a:pt x="1733550" y="5080"/>
                    <a:pt x="1987550" y="2540"/>
                    <a:pt x="2240280" y="6350"/>
                  </a:cubicBezTo>
                  <a:cubicBezTo>
                    <a:pt x="2519680" y="10160"/>
                    <a:pt x="2734310" y="133350"/>
                    <a:pt x="2866390" y="379730"/>
                  </a:cubicBezTo>
                  <a:cubicBezTo>
                    <a:pt x="2998470" y="626110"/>
                    <a:pt x="2985770" y="869950"/>
                    <a:pt x="2835910" y="1102360"/>
                  </a:cubicBezTo>
                  <a:cubicBezTo>
                    <a:pt x="2701290" y="1309370"/>
                    <a:pt x="2503170" y="1419860"/>
                    <a:pt x="2256790" y="1421130"/>
                  </a:cubicBezTo>
                  <a:cubicBezTo>
                    <a:pt x="1738630" y="1426210"/>
                    <a:pt x="1221740" y="1426210"/>
                    <a:pt x="704850" y="1421130"/>
                  </a:cubicBezTo>
                  <a:cubicBezTo>
                    <a:pt x="317500" y="1419860"/>
                    <a:pt x="2540" y="1104900"/>
                    <a:pt x="3810" y="717550"/>
                  </a:cubicBezTo>
                  <a:cubicBezTo>
                    <a:pt x="3810" y="713740"/>
                    <a:pt x="3810" y="711200"/>
                    <a:pt x="3810" y="707390"/>
                  </a:cubicBezTo>
                  <a:cubicBezTo>
                    <a:pt x="7620" y="320040"/>
                    <a:pt x="318770" y="10160"/>
                    <a:pt x="712470" y="6350"/>
                  </a:cubicBezTo>
                  <a:cubicBezTo>
                    <a:pt x="967740" y="3810"/>
                    <a:pt x="1223010" y="5080"/>
                    <a:pt x="1479550" y="5080"/>
                  </a:cubicBezTo>
                  <a:close/>
                  <a:moveTo>
                    <a:pt x="4483100" y="713740"/>
                  </a:moveTo>
                  <a:cubicBezTo>
                    <a:pt x="4484370" y="1103630"/>
                    <a:pt x="4174490" y="1416050"/>
                    <a:pt x="3778250" y="1422400"/>
                  </a:cubicBezTo>
                  <a:cubicBezTo>
                    <a:pt x="3382010" y="1428750"/>
                    <a:pt x="3064510" y="1681480"/>
                    <a:pt x="2976880" y="2052320"/>
                  </a:cubicBezTo>
                  <a:cubicBezTo>
                    <a:pt x="2962910" y="2119630"/>
                    <a:pt x="2954020" y="2186940"/>
                    <a:pt x="2952750" y="2255520"/>
                  </a:cubicBezTo>
                  <a:cubicBezTo>
                    <a:pt x="2942590" y="2647950"/>
                    <a:pt x="2628900" y="2956560"/>
                    <a:pt x="2240280" y="2954020"/>
                  </a:cubicBezTo>
                  <a:cubicBezTo>
                    <a:pt x="1851660" y="2951480"/>
                    <a:pt x="1537970" y="2637790"/>
                    <a:pt x="1535430" y="2249170"/>
                  </a:cubicBezTo>
                  <a:cubicBezTo>
                    <a:pt x="1535430" y="1855470"/>
                    <a:pt x="1842770" y="1544320"/>
                    <a:pt x="2239010" y="1536700"/>
                  </a:cubicBezTo>
                  <a:cubicBezTo>
                    <a:pt x="2711450" y="1529080"/>
                    <a:pt x="3061970" y="1178560"/>
                    <a:pt x="3068320" y="706120"/>
                  </a:cubicBezTo>
                  <a:cubicBezTo>
                    <a:pt x="3070860" y="314960"/>
                    <a:pt x="3388360" y="0"/>
                    <a:pt x="3779520" y="2540"/>
                  </a:cubicBezTo>
                  <a:cubicBezTo>
                    <a:pt x="4170680" y="5080"/>
                    <a:pt x="4485640" y="322580"/>
                    <a:pt x="4483100" y="713740"/>
                  </a:cubicBezTo>
                  <a:close/>
                  <a:moveTo>
                    <a:pt x="3068320" y="3776980"/>
                  </a:moveTo>
                  <a:cubicBezTo>
                    <a:pt x="3068320" y="3385820"/>
                    <a:pt x="3384550" y="3069590"/>
                    <a:pt x="3775710" y="3069590"/>
                  </a:cubicBezTo>
                  <a:cubicBezTo>
                    <a:pt x="4166870" y="3069590"/>
                    <a:pt x="4483100" y="3385820"/>
                    <a:pt x="4483100" y="3776980"/>
                  </a:cubicBezTo>
                  <a:cubicBezTo>
                    <a:pt x="4483100" y="4168140"/>
                    <a:pt x="4166870" y="4484370"/>
                    <a:pt x="3775710" y="4484370"/>
                  </a:cubicBezTo>
                  <a:cubicBezTo>
                    <a:pt x="3775710" y="4484370"/>
                    <a:pt x="3774440" y="4484370"/>
                    <a:pt x="3774440" y="4484370"/>
                  </a:cubicBezTo>
                  <a:cubicBezTo>
                    <a:pt x="3385820" y="4485640"/>
                    <a:pt x="3069590" y="4171950"/>
                    <a:pt x="3068320" y="3783330"/>
                  </a:cubicBezTo>
                  <a:cubicBezTo>
                    <a:pt x="3068320" y="3780790"/>
                    <a:pt x="3068320" y="3779520"/>
                    <a:pt x="3068320" y="3776980"/>
                  </a:cubicBezTo>
                  <a:close/>
                  <a:moveTo>
                    <a:pt x="3810" y="2242820"/>
                  </a:moveTo>
                  <a:cubicBezTo>
                    <a:pt x="3810" y="1844040"/>
                    <a:pt x="327660" y="1520190"/>
                    <a:pt x="726440" y="1520190"/>
                  </a:cubicBezTo>
                  <a:cubicBezTo>
                    <a:pt x="1125220" y="1520190"/>
                    <a:pt x="1449070" y="1844040"/>
                    <a:pt x="1449070" y="2242820"/>
                  </a:cubicBezTo>
                  <a:cubicBezTo>
                    <a:pt x="1449070" y="2641600"/>
                    <a:pt x="1125220" y="2965450"/>
                    <a:pt x="726440" y="2965450"/>
                  </a:cubicBezTo>
                  <a:cubicBezTo>
                    <a:pt x="726440" y="2965450"/>
                    <a:pt x="725170" y="2965450"/>
                    <a:pt x="725170" y="2965450"/>
                  </a:cubicBezTo>
                  <a:cubicBezTo>
                    <a:pt x="327660" y="2966720"/>
                    <a:pt x="5080" y="2644140"/>
                    <a:pt x="3810" y="2246630"/>
                  </a:cubicBezTo>
                  <a:cubicBezTo>
                    <a:pt x="3810" y="2245360"/>
                    <a:pt x="3810" y="2244090"/>
                    <a:pt x="3810" y="2242820"/>
                  </a:cubicBezTo>
                  <a:close/>
                </a:path>
              </a:pathLst>
            </a:custGeom>
            <a:blipFill>
              <a:blip r:embed="rId3"/>
              <a:stretch>
                <a:fillRect l="-25068" r="-25068"/>
              </a:stretch>
            </a:blipFill>
          </p:spPr>
          <p:txBody>
            <a:bodyPr/>
            <a:lstStyle/>
            <a:p>
              <a:endParaRPr lang="es-MX"/>
            </a:p>
          </p:txBody>
        </p:sp>
      </p:grpSp>
      <p:sp>
        <p:nvSpPr>
          <p:cNvPr id="5" name="Freeform 5"/>
          <p:cNvSpPr/>
          <p:nvPr/>
        </p:nvSpPr>
        <p:spPr>
          <a:xfrm>
            <a:off x="53504" y="6463651"/>
            <a:ext cx="2531014" cy="4014712"/>
          </a:xfrm>
          <a:custGeom>
            <a:avLst/>
            <a:gdLst/>
            <a:ahLst/>
            <a:cxnLst/>
            <a:rect l="l" t="t" r="r" b="b"/>
            <a:pathLst>
              <a:path w="2531014" h="4014712">
                <a:moveTo>
                  <a:pt x="0" y="0"/>
                </a:moveTo>
                <a:lnTo>
                  <a:pt x="2531014" y="0"/>
                </a:lnTo>
                <a:lnTo>
                  <a:pt x="2531014" y="4014712"/>
                </a:lnTo>
                <a:lnTo>
                  <a:pt x="0" y="4014712"/>
                </a:lnTo>
                <a:lnTo>
                  <a:pt x="0" y="0"/>
                </a:lnTo>
                <a:close/>
              </a:path>
            </a:pathLst>
          </a:custGeom>
          <a:blipFill>
            <a:blip r:embed="rId4"/>
            <a:stretch>
              <a:fillRect/>
            </a:stretch>
          </a:blipFill>
        </p:spPr>
        <p:txBody>
          <a:bodyPr/>
          <a:lstStyle/>
          <a:p>
            <a:endParaRPr lang="es-MX"/>
          </a:p>
        </p:txBody>
      </p:sp>
      <p:sp>
        <p:nvSpPr>
          <p:cNvPr id="6" name="Freeform 6"/>
          <p:cNvSpPr/>
          <p:nvPr/>
        </p:nvSpPr>
        <p:spPr>
          <a:xfrm>
            <a:off x="2195431" y="6784845"/>
            <a:ext cx="5071988" cy="2082185"/>
          </a:xfrm>
          <a:custGeom>
            <a:avLst/>
            <a:gdLst/>
            <a:ahLst/>
            <a:cxnLst/>
            <a:rect l="l" t="t" r="r" b="b"/>
            <a:pathLst>
              <a:path w="5071988" h="2082185">
                <a:moveTo>
                  <a:pt x="0" y="0"/>
                </a:moveTo>
                <a:lnTo>
                  <a:pt x="5071988" y="0"/>
                </a:lnTo>
                <a:lnTo>
                  <a:pt x="5071988" y="2082185"/>
                </a:lnTo>
                <a:lnTo>
                  <a:pt x="0" y="2082185"/>
                </a:lnTo>
                <a:lnTo>
                  <a:pt x="0" y="0"/>
                </a:lnTo>
                <a:close/>
              </a:path>
            </a:pathLst>
          </a:custGeom>
          <a:blipFill>
            <a:blip r:embed="rId5"/>
            <a:stretch>
              <a:fillRect/>
            </a:stretch>
          </a:blipFill>
        </p:spPr>
        <p:txBody>
          <a:bodyPr/>
          <a:lstStyle/>
          <a:p>
            <a:endParaRPr lang="es-MX"/>
          </a:p>
        </p:txBody>
      </p:sp>
      <p:sp>
        <p:nvSpPr>
          <p:cNvPr id="7" name="TextBox 7"/>
          <p:cNvSpPr txBox="1"/>
          <p:nvPr/>
        </p:nvSpPr>
        <p:spPr>
          <a:xfrm>
            <a:off x="1258690" y="1933306"/>
            <a:ext cx="7495800" cy="5091331"/>
          </a:xfrm>
          <a:prstGeom prst="rect">
            <a:avLst/>
          </a:prstGeom>
        </p:spPr>
        <p:txBody>
          <a:bodyPr lIns="0" tIns="0" rIns="0" bIns="0" rtlCol="0" anchor="t">
            <a:spAutoFit/>
          </a:bodyPr>
          <a:lstStyle/>
          <a:p>
            <a:pPr algn="just">
              <a:lnSpc>
                <a:spcPts val="2886"/>
              </a:lnSpc>
            </a:pPr>
            <a:r>
              <a:rPr lang="en-US" sz="2061" b="1">
                <a:solidFill>
                  <a:srgbClr val="151912"/>
                </a:solidFill>
                <a:latin typeface="Cy Grotesk Wide Bold"/>
                <a:ea typeface="Cy Grotesk Wide Bold"/>
                <a:cs typeface="Cy Grotesk Wide Bold"/>
                <a:sym typeface="Cy Grotesk Wide Bold"/>
              </a:rPr>
              <a:t>Complejidad:</a:t>
            </a:r>
          </a:p>
          <a:p>
            <a:pPr marL="445103" lvl="1" indent="-222552" algn="just">
              <a:lnSpc>
                <a:spcPts val="2886"/>
              </a:lnSpc>
              <a:buFont typeface="Arial"/>
              <a:buChar char="•"/>
            </a:pPr>
            <a:r>
              <a:rPr lang="en-US" sz="2061">
                <a:solidFill>
                  <a:srgbClr val="151912"/>
                </a:solidFill>
                <a:latin typeface="Cy Grotesk Wide"/>
                <a:ea typeface="Cy Grotesk Wide"/>
                <a:cs typeface="Cy Grotesk Wide"/>
                <a:sym typeface="Cy Grotesk Wide"/>
              </a:rPr>
              <a:t>Mejor caso: 𝑂(𝑛 log 𝑛)</a:t>
            </a:r>
          </a:p>
          <a:p>
            <a:pPr marL="445103" lvl="1" indent="-222552" algn="just">
              <a:lnSpc>
                <a:spcPts val="2886"/>
              </a:lnSpc>
              <a:buFont typeface="Arial"/>
              <a:buChar char="•"/>
            </a:pPr>
            <a:r>
              <a:rPr lang="en-US" sz="2061">
                <a:solidFill>
                  <a:srgbClr val="151912"/>
                </a:solidFill>
                <a:latin typeface="Cy Grotesk Wide"/>
                <a:ea typeface="Cy Grotesk Wide"/>
                <a:cs typeface="Cy Grotesk Wide"/>
                <a:sym typeface="Cy Grotesk Wide"/>
              </a:rPr>
              <a:t>Peor caso: 𝑂(𝑛 log 𝑛)</a:t>
            </a:r>
          </a:p>
          <a:p>
            <a:pPr algn="just">
              <a:lnSpc>
                <a:spcPts val="2886"/>
              </a:lnSpc>
            </a:pPr>
            <a:r>
              <a:rPr lang="en-US" sz="2061">
                <a:solidFill>
                  <a:srgbClr val="151912"/>
                </a:solidFill>
                <a:latin typeface="Cy Grotesk Wide"/>
                <a:ea typeface="Cy Grotesk Wide"/>
                <a:cs typeface="Cy Grotesk Wide"/>
                <a:sym typeface="Cy Grotesk Wide"/>
              </a:rPr>
              <a:t>Caso promedio: 𝑂(𝑛 log 𝑛) Descripción: </a:t>
            </a:r>
          </a:p>
          <a:p>
            <a:pPr algn="just">
              <a:lnSpc>
                <a:spcPts val="2886"/>
              </a:lnSpc>
            </a:pPr>
            <a:endParaRPr lang="en-US" sz="2061">
              <a:solidFill>
                <a:srgbClr val="151912"/>
              </a:solidFill>
              <a:latin typeface="Cy Grotesk Wide"/>
              <a:ea typeface="Cy Grotesk Wide"/>
              <a:cs typeface="Cy Grotesk Wide"/>
              <a:sym typeface="Cy Grotesk Wide"/>
            </a:endParaRPr>
          </a:p>
          <a:p>
            <a:pPr algn="just">
              <a:lnSpc>
                <a:spcPts val="2886"/>
              </a:lnSpc>
            </a:pPr>
            <a:r>
              <a:rPr lang="en-US" sz="2061" b="1">
                <a:solidFill>
                  <a:srgbClr val="151912"/>
                </a:solidFill>
                <a:latin typeface="Cy Grotesk Wide Bold"/>
                <a:ea typeface="Cy Grotesk Wide Bold"/>
                <a:cs typeface="Cy Grotesk Wide Bold"/>
                <a:sym typeface="Cy Grotesk Wide Bold"/>
              </a:rPr>
              <a:t>¿Por qué elegimos Merge Sort?</a:t>
            </a:r>
          </a:p>
          <a:p>
            <a:pPr algn="just">
              <a:lnSpc>
                <a:spcPts val="2886"/>
              </a:lnSpc>
            </a:pPr>
            <a:r>
              <a:rPr lang="en-US" sz="2061">
                <a:solidFill>
                  <a:srgbClr val="151912"/>
                </a:solidFill>
                <a:latin typeface="Cy Grotesk Wide"/>
                <a:ea typeface="Cy Grotesk Wide"/>
                <a:cs typeface="Cy Grotesk Wide"/>
                <a:sym typeface="Cy Grotesk Wide"/>
              </a:rPr>
              <a:t> Elegimos Merge Sort porque:</a:t>
            </a:r>
          </a:p>
          <a:p>
            <a:pPr marL="445103" lvl="1" indent="-222552" algn="just">
              <a:lnSpc>
                <a:spcPts val="2886"/>
              </a:lnSpc>
              <a:buFont typeface="Arial"/>
              <a:buChar char="•"/>
            </a:pPr>
            <a:r>
              <a:rPr lang="en-US" sz="2061">
                <a:solidFill>
                  <a:srgbClr val="151912"/>
                </a:solidFill>
                <a:latin typeface="Cy Grotesk Wide"/>
                <a:ea typeface="Cy Grotesk Wide"/>
                <a:cs typeface="Cy Grotesk Wide"/>
                <a:sym typeface="Cy Grotesk Wide"/>
              </a:rPr>
              <a:t>Tiene un rendimiento estable y predecible, incluso en el peor caso.</a:t>
            </a:r>
          </a:p>
          <a:p>
            <a:pPr marL="445103" lvl="1" indent="-222552" algn="just">
              <a:lnSpc>
                <a:spcPts val="2886"/>
              </a:lnSpc>
              <a:buFont typeface="Arial"/>
              <a:buChar char="•"/>
            </a:pPr>
            <a:r>
              <a:rPr lang="en-US" sz="2061">
                <a:solidFill>
                  <a:srgbClr val="151912"/>
                </a:solidFill>
                <a:latin typeface="Cy Grotesk Wide"/>
                <a:ea typeface="Cy Grotesk Wide"/>
                <a:cs typeface="Cy Grotesk Wide"/>
                <a:sym typeface="Cy Grotesk Wide"/>
              </a:rPr>
              <a:t>No depende del orden inicial del arreglo.</a:t>
            </a:r>
          </a:p>
          <a:p>
            <a:pPr marL="445103" lvl="1" indent="-222552" algn="just">
              <a:lnSpc>
                <a:spcPts val="2886"/>
              </a:lnSpc>
              <a:buFont typeface="Arial"/>
              <a:buChar char="•"/>
            </a:pPr>
            <a:r>
              <a:rPr lang="en-US" sz="2061">
                <a:solidFill>
                  <a:srgbClr val="151912"/>
                </a:solidFill>
                <a:latin typeface="Cy Grotesk Wide"/>
                <a:ea typeface="Cy Grotesk Wide"/>
                <a:cs typeface="Cy Grotesk Wide"/>
                <a:sym typeface="Cy Grotesk Wide"/>
              </a:rPr>
              <a:t>Es eficiente para estructuras de datos grandes, ya que mantiene una complejidad consistente.</a:t>
            </a:r>
          </a:p>
          <a:p>
            <a:pPr algn="l">
              <a:lnSpc>
                <a:spcPts val="2886"/>
              </a:lnSpc>
            </a:pPr>
            <a:endParaRPr lang="en-US" sz="2061">
              <a:solidFill>
                <a:srgbClr val="151912"/>
              </a:solidFill>
              <a:latin typeface="Cy Grotesk Wide"/>
              <a:ea typeface="Cy Grotesk Wide"/>
              <a:cs typeface="Cy Grotesk Wide"/>
              <a:sym typeface="Cy Grotesk Wide"/>
            </a:endParaRPr>
          </a:p>
        </p:txBody>
      </p:sp>
      <p:sp>
        <p:nvSpPr>
          <p:cNvPr id="8" name="TextBox 8"/>
          <p:cNvSpPr txBox="1"/>
          <p:nvPr/>
        </p:nvSpPr>
        <p:spPr>
          <a:xfrm>
            <a:off x="1028700" y="-104775"/>
            <a:ext cx="15722437" cy="1713866"/>
          </a:xfrm>
          <a:prstGeom prst="rect">
            <a:avLst/>
          </a:prstGeom>
        </p:spPr>
        <p:txBody>
          <a:bodyPr lIns="0" tIns="0" rIns="0" bIns="0" rtlCol="0" anchor="t">
            <a:spAutoFit/>
          </a:bodyPr>
          <a:lstStyle/>
          <a:p>
            <a:pPr algn="ctr">
              <a:lnSpc>
                <a:spcPts val="6859"/>
              </a:lnSpc>
              <a:spcBef>
                <a:spcPct val="0"/>
              </a:spcBef>
            </a:pPr>
            <a:r>
              <a:rPr lang="en-US" sz="4899" b="1">
                <a:solidFill>
                  <a:srgbClr val="151912"/>
                </a:solidFill>
                <a:latin typeface="Cy Grotesk Wide Bold"/>
                <a:ea typeface="Cy Grotesk Wide Bold"/>
                <a:cs typeface="Cy Grotesk Wide Bold"/>
                <a:sym typeface="Cy Grotesk Wide Bold"/>
              </a:rPr>
              <a:t>Diapositivas: Merge Sort – Ordenamiento por Peso Total (Productos No Asignados)</a:t>
            </a:r>
          </a:p>
        </p:txBody>
      </p:sp>
      <p:sp>
        <p:nvSpPr>
          <p:cNvPr id="9" name="TextBox 9"/>
          <p:cNvSpPr txBox="1"/>
          <p:nvPr/>
        </p:nvSpPr>
        <p:spPr>
          <a:xfrm>
            <a:off x="2762717" y="8422647"/>
            <a:ext cx="5709764" cy="1337611"/>
          </a:xfrm>
          <a:prstGeom prst="rect">
            <a:avLst/>
          </a:prstGeom>
        </p:spPr>
        <p:txBody>
          <a:bodyPr lIns="0" tIns="0" rIns="0" bIns="0" rtlCol="0" anchor="t">
            <a:spAutoFit/>
          </a:bodyPr>
          <a:lstStyle/>
          <a:p>
            <a:pPr marL="414506" lvl="1" indent="-207253" algn="just">
              <a:lnSpc>
                <a:spcPts val="2687"/>
              </a:lnSpc>
              <a:spcBef>
                <a:spcPct val="0"/>
              </a:spcBef>
              <a:buFont typeface="Arial"/>
              <a:buChar char="•"/>
            </a:pPr>
            <a:r>
              <a:rPr lang="en-US" sz="1919" u="none" strike="noStrike">
                <a:solidFill>
                  <a:srgbClr val="151912"/>
                </a:solidFill>
                <a:latin typeface="Cy Grotesk Wide"/>
                <a:ea typeface="Cy Grotesk Wide"/>
                <a:cs typeface="Cy Grotesk Wide"/>
                <a:sym typeface="Cy Grotesk Wide"/>
              </a:rPr>
              <a:t>El proceso termina cuando n/2^k = 1 y k = log2 n:</a:t>
            </a:r>
          </a:p>
          <a:p>
            <a:pPr marL="414506" lvl="1" indent="-207253" algn="just">
              <a:lnSpc>
                <a:spcPts val="2687"/>
              </a:lnSpc>
              <a:spcBef>
                <a:spcPct val="0"/>
              </a:spcBef>
              <a:buFont typeface="Arial"/>
              <a:buChar char="•"/>
            </a:pPr>
            <a:r>
              <a:rPr lang="en-US" sz="1919" u="none" strike="noStrike">
                <a:solidFill>
                  <a:srgbClr val="151912"/>
                </a:solidFill>
                <a:latin typeface="Cy Grotesk Wide"/>
                <a:ea typeface="Cy Grotesk Wide"/>
                <a:cs typeface="Cy Grotesk Wide"/>
                <a:sym typeface="Cy Grotesk Wide"/>
              </a:rPr>
              <a:t>T(n) = nT(1) + cn log2 n</a:t>
            </a:r>
          </a:p>
          <a:p>
            <a:pPr marL="414506" lvl="1" indent="-207253" algn="just">
              <a:lnSpc>
                <a:spcPts val="2687"/>
              </a:lnSpc>
              <a:spcBef>
                <a:spcPct val="0"/>
              </a:spcBef>
              <a:buFont typeface="Arial"/>
              <a:buChar char="•"/>
            </a:pPr>
            <a:r>
              <a:rPr lang="en-US" sz="1919" u="none" strike="noStrike">
                <a:solidFill>
                  <a:srgbClr val="151912"/>
                </a:solidFill>
                <a:latin typeface="Cy Grotesk Wide"/>
                <a:ea typeface="Cy Grotesk Wide"/>
                <a:cs typeface="Cy Grotesk Wide"/>
                <a:sym typeface="Cy Grotesk Wide"/>
              </a:rPr>
              <a:t>T(n) = Θ(n log n)</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2144</Words>
  <Application>Microsoft Office PowerPoint</Application>
  <PresentationFormat>Personalizado</PresentationFormat>
  <Paragraphs>165</Paragraphs>
  <Slides>16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Arimo</vt:lpstr>
      <vt:lpstr>Calibri</vt:lpstr>
      <vt:lpstr>Cy Grotesk Wide Bold</vt:lpstr>
      <vt:lpstr>Cy Grotesk Wide</vt:lpstr>
      <vt:lpstr>Arimo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Porfolio arquitecto elegante minimal azul beige</dc:title>
  <cp:lastModifiedBy>Martin Gustavo Acosta Romero</cp:lastModifiedBy>
  <cp:revision>2</cp:revision>
  <dcterms:created xsi:type="dcterms:W3CDTF">2006-08-16T00:00:00Z</dcterms:created>
  <dcterms:modified xsi:type="dcterms:W3CDTF">2025-06-13T02:28:50Z</dcterms:modified>
  <dc:identifier>DAGqK7lkOro</dc:identifier>
</cp:coreProperties>
</file>